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715" r:id="rId3"/>
    <p:sldMasterId id="2147483716" r:id="rId4"/>
    <p:sldMasterId id="2147483717" r:id="rId5"/>
    <p:sldMasterId id="2147483718" r:id="rId6"/>
    <p:sldMasterId id="2147483719" r:id="rId7"/>
    <p:sldMasterId id="2147483720" r:id="rId8"/>
    <p:sldMasterId id="2147483721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</p:sldIdLst>
  <p:sldSz cy="9144000" cx="16256000"/>
  <p:notesSz cx="6858000" cy="9144000"/>
  <p:embeddedFontLst>
    <p:embeddedFont>
      <p:font typeface="Cabin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73" Type="http://schemas.openxmlformats.org/officeDocument/2006/relationships/font" Target="fonts/Cabin-italic.fntdata"/><Relationship Id="rId72" Type="http://schemas.openxmlformats.org/officeDocument/2006/relationships/font" Target="fonts/Cabin-bold.fntdata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74" Type="http://schemas.openxmlformats.org/officeDocument/2006/relationships/font" Target="fonts/Cabin-boldItalic.fntdata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71" Type="http://schemas.openxmlformats.org/officeDocument/2006/relationships/font" Target="fonts/Cabin-regular.fntdata"/><Relationship Id="rId70" Type="http://schemas.openxmlformats.org/officeDocument/2006/relationships/slide" Target="slides/slide60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22" Type="http://schemas.openxmlformats.org/officeDocument/2006/relationships/slide" Target="slides/slide12.xml"/><Relationship Id="rId66" Type="http://schemas.openxmlformats.org/officeDocument/2006/relationships/slide" Target="slides/slide56.xml"/><Relationship Id="rId21" Type="http://schemas.openxmlformats.org/officeDocument/2006/relationships/slide" Target="slides/slide11.xml"/><Relationship Id="rId65" Type="http://schemas.openxmlformats.org/officeDocument/2006/relationships/slide" Target="slides/slide55.xml"/><Relationship Id="rId24" Type="http://schemas.openxmlformats.org/officeDocument/2006/relationships/slide" Target="slides/slide14.xml"/><Relationship Id="rId68" Type="http://schemas.openxmlformats.org/officeDocument/2006/relationships/slide" Target="slides/slide58.xml"/><Relationship Id="rId23" Type="http://schemas.openxmlformats.org/officeDocument/2006/relationships/slide" Target="slides/slide13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slide" Target="slides/slide5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rnd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lvl="1">
              <a:spcBef>
                <a:spcPts val="0"/>
              </a:spcBef>
            </a:pPr>
            <a:r>
              <a:t/>
            </a:r>
            <a:endParaRPr/>
          </a:p>
          <a:p>
            <a:pPr lvl="2">
              <a:spcBef>
                <a:spcPts val="0"/>
              </a:spcBef>
            </a:pPr>
            <a:r>
              <a:t/>
            </a:r>
            <a:endParaRPr/>
          </a:p>
          <a:p>
            <a:pPr lvl="3">
              <a:spcBef>
                <a:spcPts val="0"/>
              </a:spcBef>
            </a:pPr>
            <a:r>
              <a:t/>
            </a:r>
            <a:endParaRPr/>
          </a:p>
          <a:p>
            <a:pPr lvl="4">
              <a:spcBef>
                <a:spcPts val="0"/>
              </a:spcBef>
            </a:pPr>
            <a:r>
              <a:t/>
            </a:r>
            <a:endParaRPr/>
          </a:p>
          <a:p>
            <a:pPr lvl="5">
              <a:spcBef>
                <a:spcPts val="0"/>
              </a:spcBef>
            </a:pPr>
            <a:r>
              <a:t/>
            </a:r>
            <a:endParaRPr/>
          </a:p>
          <a:p>
            <a:pPr lvl="6">
              <a:spcBef>
                <a:spcPts val="0"/>
              </a:spcBef>
            </a:pPr>
            <a:r>
              <a:t/>
            </a:r>
            <a:endParaRPr/>
          </a:p>
          <a:p>
            <a:pPr lvl="7">
              <a:spcBef>
                <a:spcPts val="0"/>
              </a:spcBef>
            </a:pPr>
            <a:r>
              <a:t/>
            </a:r>
            <a:endParaRPr/>
          </a:p>
          <a:p>
            <a:pPr lvl="8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2"/>
                </a:solidFill>
              </a:rPr>
              <a:t>Note from Chuck.  If you are using these materials, you can remove the UM logo and replace it with your own, but please retain the CC-BY logo on the first page as well as retain the entire last page.</a:t>
            </a:r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" name="Shape 4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6" name="Shape 5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2" name="Shape 53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4" name="Shape 5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7" name="Shape 5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6" name="Shape 5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1" name="Shape 6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7" name="Shape 60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9" name="Shape 6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4" name="Shape 6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0" name="Shape 6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5" name="Shape 6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1" name="Shape 6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8" name="Shape 6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1" name="Shape 6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9" name="Shape 68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6" name="Shape 6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4" name="Shape 70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1" name="Shape 71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7" name="Shape 7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3" name="Shape 72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0" name="Shape 7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5" name="Shape 7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1" name="Shape 7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7" name="Shape 75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4" name="Shape 76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3" name="Shape 7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9" name="Shape 7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6" name="Shape 7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 rot="5400000">
            <a:off x="11231562" y="1909762"/>
            <a:ext cx="4229100" cy="34829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 rot="5400000">
            <a:off x="4189412" y="-1497012"/>
            <a:ext cx="4229100" cy="102965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rtl="0" algn="ctr">
              <a:spcBef>
                <a:spcPts val="0"/>
              </a:spcBef>
              <a:spcAft>
                <a:spcPts val="0"/>
              </a:spcAft>
              <a:defRPr/>
            </a:lvl1pPr>
            <a:lvl2pPr indent="-285750" lvl="1" marL="742950" rtl="0" algn="ctr">
              <a:spcBef>
                <a:spcPts val="0"/>
              </a:spcBef>
              <a:spcAft>
                <a:spcPts val="0"/>
              </a:spcAft>
              <a:defRPr/>
            </a:lvl2pPr>
            <a:lvl3pPr indent="-228600" lvl="2" marL="1143000" rtl="0" algn="ctr">
              <a:spcBef>
                <a:spcPts val="0"/>
              </a:spcBef>
              <a:spcAft>
                <a:spcPts val="0"/>
              </a:spcAft>
              <a:defRPr/>
            </a:lvl3pPr>
            <a:lvl4pPr indent="-228600" lvl="3" marL="1600200" rtl="0" algn="ctr">
              <a:spcBef>
                <a:spcPts val="0"/>
              </a:spcBef>
              <a:spcAft>
                <a:spcPts val="0"/>
              </a:spcAft>
              <a:defRPr/>
            </a:lvl4pPr>
            <a:lvl5pPr indent="-228600" lvl="4" marL="2057400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rtl="0" algn="ctr">
              <a:spcBef>
                <a:spcPts val="0"/>
              </a:spcBef>
              <a:spcAft>
                <a:spcPts val="0"/>
              </a:spcAft>
              <a:defRPr/>
            </a:lvl1pPr>
            <a:lvl2pPr indent="-285750" lvl="1" marL="742950" rtl="0" algn="ctr">
              <a:spcBef>
                <a:spcPts val="0"/>
              </a:spcBef>
              <a:spcAft>
                <a:spcPts val="0"/>
              </a:spcAft>
              <a:defRPr/>
            </a:lvl2pPr>
            <a:lvl3pPr indent="-228600" lvl="2" marL="1143000" rtl="0" algn="ctr">
              <a:spcBef>
                <a:spcPts val="0"/>
              </a:spcBef>
              <a:spcAft>
                <a:spcPts val="0"/>
              </a:spcAft>
              <a:defRPr/>
            </a:lvl3pPr>
            <a:lvl4pPr indent="-228600" lvl="3" marL="1600200" rtl="0" algn="ctr">
              <a:spcBef>
                <a:spcPts val="0"/>
              </a:spcBef>
              <a:spcAft>
                <a:spcPts val="0"/>
              </a:spcAft>
              <a:defRPr/>
            </a:lvl4pPr>
            <a:lvl5pPr indent="-228600" lvl="4" marL="2057400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ctrTitle"/>
          </p:nvPr>
        </p:nvSpPr>
        <p:spPr>
          <a:xfrm>
            <a:off x="1219200" y="2840038"/>
            <a:ext cx="13817599" cy="196056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5pPr>
            <a:lvl6pPr indent="0" lvl="5" marL="22860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6pPr>
            <a:lvl7pPr indent="0" lvl="6" marL="27432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7pPr>
            <a:lvl8pPr indent="0" lvl="7" marL="32004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8pPr>
            <a:lvl9pPr indent="0" lvl="8" marL="36576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 rot="5400000">
            <a:off x="9313862" y="2532062"/>
            <a:ext cx="8064499" cy="348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 rot="5400000">
            <a:off x="2271712" y="-874712"/>
            <a:ext cx="8064499" cy="10296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 rot="5400000">
            <a:off x="5270500" y="-1511300"/>
            <a:ext cx="5702299" cy="139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3186113" y="6400800"/>
            <a:ext cx="9753599" cy="7556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/>
          <p:nvPr>
            <p:ph idx="2" type="pic"/>
          </p:nvPr>
        </p:nvSpPr>
        <p:spPr>
          <a:xfrm>
            <a:off x="3186113" y="817562"/>
            <a:ext cx="9753599" cy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186113" y="7156450"/>
            <a:ext cx="9753599" cy="1073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12800" y="363537"/>
            <a:ext cx="5348287" cy="15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356350" y="363537"/>
            <a:ext cx="9086849" cy="7804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812800" y="1912938"/>
            <a:ext cx="5348287" cy="6254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12800" y="366712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812800" y="2046288"/>
            <a:ext cx="7181849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2" type="body"/>
          </p:nvPr>
        </p:nvSpPr>
        <p:spPr>
          <a:xfrm>
            <a:off x="812800" y="2900363"/>
            <a:ext cx="7181849" cy="526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3" type="body"/>
          </p:nvPr>
        </p:nvSpPr>
        <p:spPr>
          <a:xfrm>
            <a:off x="8258175" y="2046288"/>
            <a:ext cx="7185024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4" type="body"/>
          </p:nvPr>
        </p:nvSpPr>
        <p:spPr>
          <a:xfrm>
            <a:off x="8258175" y="2900363"/>
            <a:ext cx="7185024" cy="526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1155700" y="2603500"/>
            <a:ext cx="688975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x="8197850" y="2603500"/>
            <a:ext cx="688975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 rot="5400000">
            <a:off x="7594599" y="-1727200"/>
            <a:ext cx="1054100" cy="13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rtl="0" algn="ctr">
              <a:spcBef>
                <a:spcPts val="0"/>
              </a:spcBef>
              <a:spcAft>
                <a:spcPts val="0"/>
              </a:spcAft>
              <a:defRPr/>
            </a:lvl1pPr>
            <a:lvl2pPr indent="-285750" lvl="1" marL="742950" rtl="0" algn="ctr">
              <a:spcBef>
                <a:spcPts val="0"/>
              </a:spcBef>
              <a:spcAft>
                <a:spcPts val="0"/>
              </a:spcAft>
              <a:defRPr/>
            </a:lvl2pPr>
            <a:lvl3pPr indent="-228600" lvl="2" marL="1143000" rtl="0" algn="ctr">
              <a:spcBef>
                <a:spcPts val="0"/>
              </a:spcBef>
              <a:spcAft>
                <a:spcPts val="0"/>
              </a:spcAft>
              <a:defRPr/>
            </a:lvl3pPr>
            <a:lvl4pPr indent="-228600" lvl="3" marL="1600200" rtl="0" algn="ctr">
              <a:spcBef>
                <a:spcPts val="0"/>
              </a:spcBef>
              <a:spcAft>
                <a:spcPts val="0"/>
              </a:spcAft>
              <a:defRPr/>
            </a:lvl4pPr>
            <a:lvl5pPr indent="-228600" lvl="4" marL="2057400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1284287" y="5875337"/>
            <a:ext cx="13817599" cy="181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1284287" y="3875087"/>
            <a:ext cx="13817599" cy="2000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1219200" y="2840038"/>
            <a:ext cx="13817599" cy="1960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indent="0" lvl="1" marL="457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2pPr>
            <a:lvl3pPr indent="0" lvl="2" marL="914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3pPr>
            <a:lvl4pPr indent="0" lvl="3" marL="1371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4pPr>
            <a:lvl5pPr indent="0" lvl="4" marL="18288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5pPr>
            <a:lvl6pPr indent="0" lvl="5" marL="22860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6pPr>
            <a:lvl7pPr indent="0" lvl="6" marL="2743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7pPr>
            <a:lvl8pPr indent="0" lvl="7" marL="3200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8pPr>
            <a:lvl9pPr indent="0" lvl="8" marL="3657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 rot="5400000">
            <a:off x="9236075" y="2441574"/>
            <a:ext cx="7708899" cy="3308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 rot="5400000">
            <a:off x="2543175" y="-790575"/>
            <a:ext cx="7708899" cy="9772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74776" lvl="0" marL="1054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374776" lvl="1" marL="14986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374776" lvl="2" marL="1943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374776" lvl="3" marL="23876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374776" lvl="4" marL="2832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374776" lvl="5" marL="32893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374777" lvl="6" marL="37465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374777" lvl="7" marL="42037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374777" lvl="8" marL="46609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 rot="5400000">
            <a:off x="5448299" y="-1346199"/>
            <a:ext cx="5359400" cy="13233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74776" lvl="0" marL="1054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374776" lvl="1" marL="14986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374776" lvl="2" marL="1943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374776" lvl="3" marL="23876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374776" lvl="4" marL="2832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374776" lvl="5" marL="32893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374777" lvl="6" marL="37465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374777" lvl="7" marL="42037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374777" lvl="8" marL="46609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86113" y="6400800"/>
            <a:ext cx="9753599" cy="7556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/>
          <p:nvPr>
            <p:ph idx="2" type="pic"/>
          </p:nvPr>
        </p:nvSpPr>
        <p:spPr>
          <a:xfrm>
            <a:off x="3186113" y="817562"/>
            <a:ext cx="9753599" cy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86113" y="7156450"/>
            <a:ext cx="9753599" cy="1073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812800" y="363537"/>
            <a:ext cx="5348287" cy="15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356350" y="363537"/>
            <a:ext cx="9086849" cy="7804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3" name="Shape 103"/>
          <p:cNvSpPr txBox="1"/>
          <p:nvPr>
            <p:ph idx="2" type="body"/>
          </p:nvPr>
        </p:nvSpPr>
        <p:spPr>
          <a:xfrm>
            <a:off x="812800" y="1912938"/>
            <a:ext cx="5348287" cy="6254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812800" y="366712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812800" y="2046288"/>
            <a:ext cx="7181849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2" type="body"/>
          </p:nvPr>
        </p:nvSpPr>
        <p:spPr>
          <a:xfrm>
            <a:off x="812800" y="2900363"/>
            <a:ext cx="7181849" cy="526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3" type="body"/>
          </p:nvPr>
        </p:nvSpPr>
        <p:spPr>
          <a:xfrm>
            <a:off x="8258175" y="2046288"/>
            <a:ext cx="7185024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4" type="body"/>
          </p:nvPr>
        </p:nvSpPr>
        <p:spPr>
          <a:xfrm>
            <a:off x="8258175" y="2900363"/>
            <a:ext cx="7185024" cy="526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3186113" y="6400800"/>
            <a:ext cx="9753599" cy="7556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/>
          <p:nvPr>
            <p:ph idx="2" type="pic"/>
          </p:nvPr>
        </p:nvSpPr>
        <p:spPr>
          <a:xfrm>
            <a:off x="3186113" y="817562"/>
            <a:ext cx="9753599" cy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86113" y="7156450"/>
            <a:ext cx="9753599" cy="1073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1511300" y="2590800"/>
            <a:ext cx="6540500" cy="5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6" name="Shape 116"/>
          <p:cNvSpPr txBox="1"/>
          <p:nvPr>
            <p:ph idx="2" type="body"/>
          </p:nvPr>
        </p:nvSpPr>
        <p:spPr>
          <a:xfrm>
            <a:off x="8204200" y="2590800"/>
            <a:ext cx="6540500" cy="5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1284287" y="5875337"/>
            <a:ext cx="13817599" cy="181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1284287" y="3875087"/>
            <a:ext cx="13817599" cy="2000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1511300" y="2590800"/>
            <a:ext cx="13233399" cy="5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74776" lvl="0" marL="1054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374776" lvl="1" marL="14986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374776" lvl="2" marL="1943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374776" lvl="3" marL="23876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374776" lvl="4" marL="28321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374776" lvl="5" marL="32893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374777" lvl="6" marL="37465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374777" lvl="7" marL="42037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374777" lvl="8" marL="466090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ctrTitle"/>
          </p:nvPr>
        </p:nvSpPr>
        <p:spPr>
          <a:xfrm>
            <a:off x="1219200" y="2840038"/>
            <a:ext cx="13817599" cy="1960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25" name="Shape 125"/>
          <p:cNvSpPr txBox="1"/>
          <p:nvPr>
            <p:ph idx="1" type="subTitle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indent="0" lvl="1" marL="4572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2pPr>
            <a:lvl3pPr indent="0" lvl="2" marL="9144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3pPr>
            <a:lvl4pPr indent="0" lvl="3" marL="13716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4pPr>
            <a:lvl5pPr indent="0" lvl="4" marL="18288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5pPr>
            <a:lvl6pPr indent="0" lvl="5" marL="22860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6pPr>
            <a:lvl7pPr indent="0" lvl="6" marL="27432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7pPr>
            <a:lvl8pPr indent="0" lvl="7" marL="32004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8pPr>
            <a:lvl9pPr indent="0" lvl="8" marL="3657600" marR="0" rtl="0" algn="ctr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 rot="5400000">
            <a:off x="9313862" y="2532062"/>
            <a:ext cx="8064499" cy="348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 rot="5400000">
            <a:off x="2271712" y="-874712"/>
            <a:ext cx="8064499" cy="10296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64211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4211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4211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4211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4210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4210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4210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4210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4210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 rot="5400000">
            <a:off x="5270500" y="-1511300"/>
            <a:ext cx="5702299" cy="139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64211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4211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4211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4211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4210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4210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4210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4210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4210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86113" y="6400800"/>
            <a:ext cx="9753599" cy="7556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7" name="Shape 137"/>
          <p:cNvSpPr/>
          <p:nvPr>
            <p:ph idx="2" type="pic"/>
          </p:nvPr>
        </p:nvSpPr>
        <p:spPr>
          <a:xfrm>
            <a:off x="3186113" y="817562"/>
            <a:ext cx="9753599" cy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86113" y="7156450"/>
            <a:ext cx="9753599" cy="1073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812800" y="363537"/>
            <a:ext cx="5348287" cy="15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356350" y="363537"/>
            <a:ext cx="9086849" cy="7804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2" name="Shape 142"/>
          <p:cNvSpPr txBox="1"/>
          <p:nvPr>
            <p:ph idx="2" type="body"/>
          </p:nvPr>
        </p:nvSpPr>
        <p:spPr>
          <a:xfrm>
            <a:off x="812800" y="1912938"/>
            <a:ext cx="5348287" cy="6254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812800" y="363537"/>
            <a:ext cx="5348287" cy="15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6356350" y="363537"/>
            <a:ext cx="9086849" cy="7804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812800" y="1912938"/>
            <a:ext cx="5348287" cy="62547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812800" y="366712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812800" y="2046288"/>
            <a:ext cx="7181849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149" name="Shape 149"/>
          <p:cNvSpPr txBox="1"/>
          <p:nvPr>
            <p:ph idx="2" type="body"/>
          </p:nvPr>
        </p:nvSpPr>
        <p:spPr>
          <a:xfrm>
            <a:off x="812800" y="2900363"/>
            <a:ext cx="7181849" cy="526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0" name="Shape 150"/>
          <p:cNvSpPr txBox="1"/>
          <p:nvPr>
            <p:ph idx="3" type="body"/>
          </p:nvPr>
        </p:nvSpPr>
        <p:spPr>
          <a:xfrm>
            <a:off x="8258175" y="2046288"/>
            <a:ext cx="7185024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151" name="Shape 151"/>
          <p:cNvSpPr txBox="1"/>
          <p:nvPr>
            <p:ph idx="4" type="body"/>
          </p:nvPr>
        </p:nvSpPr>
        <p:spPr>
          <a:xfrm>
            <a:off x="8258175" y="2900363"/>
            <a:ext cx="7185024" cy="526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1155700" y="2603500"/>
            <a:ext cx="688975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5" name="Shape 155"/>
          <p:cNvSpPr txBox="1"/>
          <p:nvPr>
            <p:ph idx="2" type="body"/>
          </p:nvPr>
        </p:nvSpPr>
        <p:spPr>
          <a:xfrm>
            <a:off x="8197850" y="2603500"/>
            <a:ext cx="688975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1284287" y="5875337"/>
            <a:ext cx="13817599" cy="181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1284287" y="3875087"/>
            <a:ext cx="13817599" cy="2000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64211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4211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4211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4211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4210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4210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4210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4210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4210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ctrTitle"/>
          </p:nvPr>
        </p:nvSpPr>
        <p:spPr>
          <a:xfrm>
            <a:off x="1219200" y="2840038"/>
            <a:ext cx="13817599" cy="1960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64" name="Shape 164"/>
          <p:cNvSpPr txBox="1"/>
          <p:nvPr>
            <p:ph idx="1" type="subTitle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indent="0" lvl="1" marL="457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2pPr>
            <a:lvl3pPr indent="0" lvl="2" marL="914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3pPr>
            <a:lvl4pPr indent="0" lvl="3" marL="1371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4pPr>
            <a:lvl5pPr indent="0" lvl="4" marL="18288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5pPr>
            <a:lvl6pPr indent="0" lvl="5" marL="22860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6pPr>
            <a:lvl7pPr indent="0" lvl="6" marL="2743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7pPr>
            <a:lvl8pPr indent="0" lvl="7" marL="3200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8pPr>
            <a:lvl9pPr indent="0" lvl="8" marL="3657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 rot="5400000">
            <a:off x="9313862" y="2532062"/>
            <a:ext cx="8064499" cy="348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 rot="5400000">
            <a:off x="2271712" y="-874712"/>
            <a:ext cx="8064499" cy="102965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861" lvl="0" marL="647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5861" lvl="1" marL="9398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5861" lvl="2" marL="1231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5861" lvl="3" marL="153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5861" lvl="4" marL="18288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5861" lvl="5" marL="22860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5861" lvl="6" marL="2743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5861" lvl="7" marL="3200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5861" lvl="8" marL="36576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 rot="5400000">
            <a:off x="5270500" y="-1511300"/>
            <a:ext cx="5702299" cy="13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861" lvl="0" marL="647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5861" lvl="1" marL="9398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5861" lvl="2" marL="1231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5861" lvl="3" marL="153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5861" lvl="4" marL="18288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5861" lvl="5" marL="22860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5861" lvl="6" marL="2743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5861" lvl="7" marL="3200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5861" lvl="8" marL="36576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86113" y="6400800"/>
            <a:ext cx="9753599" cy="7556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76" name="Shape 176"/>
          <p:cNvSpPr/>
          <p:nvPr>
            <p:ph idx="2" type="pic"/>
          </p:nvPr>
        </p:nvSpPr>
        <p:spPr>
          <a:xfrm>
            <a:off x="3186113" y="817562"/>
            <a:ext cx="9753599" cy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186113" y="7156450"/>
            <a:ext cx="9753599" cy="1073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812800" y="363537"/>
            <a:ext cx="5348287" cy="15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356350" y="363537"/>
            <a:ext cx="9086849" cy="7804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1" name="Shape 181"/>
          <p:cNvSpPr txBox="1"/>
          <p:nvPr>
            <p:ph idx="2" type="body"/>
          </p:nvPr>
        </p:nvSpPr>
        <p:spPr>
          <a:xfrm>
            <a:off x="812800" y="1912938"/>
            <a:ext cx="5348287" cy="62547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812800" y="366712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812800" y="2046288"/>
            <a:ext cx="7181849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188" name="Shape 188"/>
          <p:cNvSpPr txBox="1"/>
          <p:nvPr>
            <p:ph idx="2" type="body"/>
          </p:nvPr>
        </p:nvSpPr>
        <p:spPr>
          <a:xfrm>
            <a:off x="812800" y="2900363"/>
            <a:ext cx="7181849" cy="52673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9" name="Shape 189"/>
          <p:cNvSpPr txBox="1"/>
          <p:nvPr>
            <p:ph idx="3" type="body"/>
          </p:nvPr>
        </p:nvSpPr>
        <p:spPr>
          <a:xfrm>
            <a:off x="8258175" y="2046288"/>
            <a:ext cx="7185024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190" name="Shape 190"/>
          <p:cNvSpPr txBox="1"/>
          <p:nvPr>
            <p:ph idx="4" type="body"/>
          </p:nvPr>
        </p:nvSpPr>
        <p:spPr>
          <a:xfrm>
            <a:off x="8258175" y="2900363"/>
            <a:ext cx="7185024" cy="52673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1155700" y="2603500"/>
            <a:ext cx="688975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4" name="Shape 194"/>
          <p:cNvSpPr txBox="1"/>
          <p:nvPr>
            <p:ph idx="2" type="body"/>
          </p:nvPr>
        </p:nvSpPr>
        <p:spPr>
          <a:xfrm>
            <a:off x="8197850" y="2603500"/>
            <a:ext cx="688975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1284287" y="5875337"/>
            <a:ext cx="13817599" cy="181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1284287" y="3875087"/>
            <a:ext cx="13817599" cy="2000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861" lvl="0" marL="647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5861" lvl="1" marL="9398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5861" lvl="2" marL="1231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5861" lvl="3" marL="153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5861" lvl="4" marL="18288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5861" lvl="5" marL="22860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5861" lvl="6" marL="2743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5861" lvl="7" marL="3200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5861" lvl="8" marL="36576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ctrTitle"/>
          </p:nvPr>
        </p:nvSpPr>
        <p:spPr>
          <a:xfrm>
            <a:off x="1219200" y="2840038"/>
            <a:ext cx="13817599" cy="1960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03" name="Shape 203"/>
          <p:cNvSpPr txBox="1"/>
          <p:nvPr>
            <p:ph idx="1" type="subTitle"/>
          </p:nvPr>
        </p:nvSpPr>
        <p:spPr>
          <a:xfrm>
            <a:off x="2438400" y="5181600"/>
            <a:ext cx="11379200" cy="2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indent="0" lvl="1" marL="457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2pPr>
            <a:lvl3pPr indent="0" lvl="2" marL="914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3pPr>
            <a:lvl4pPr indent="0" lvl="3" marL="1371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4pPr>
            <a:lvl5pPr indent="0" lvl="4" marL="18288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5pPr>
            <a:lvl6pPr indent="0" lvl="5" marL="22860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6pPr>
            <a:lvl7pPr indent="0" lvl="6" marL="2743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7pPr>
            <a:lvl8pPr indent="0" lvl="7" marL="3200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8pPr>
            <a:lvl9pPr indent="0" lvl="8" marL="3657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1511300" y="1536700"/>
            <a:ext cx="13233399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1511300" y="4711700"/>
            <a:ext cx="13233399" cy="106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rtl="0" algn="ctr">
              <a:spcBef>
                <a:spcPts val="0"/>
              </a:spcBef>
              <a:spcAft>
                <a:spcPts val="0"/>
              </a:spcAft>
              <a:defRPr/>
            </a:lvl1pPr>
            <a:lvl2pPr indent="-285750" lvl="1" marL="742950" rtl="0" algn="ctr">
              <a:spcBef>
                <a:spcPts val="0"/>
              </a:spcBef>
              <a:spcAft>
                <a:spcPts val="0"/>
              </a:spcAft>
              <a:defRPr/>
            </a:lvl2pPr>
            <a:lvl3pPr indent="-228600" lvl="2" marL="1143000" rtl="0" algn="ctr">
              <a:spcBef>
                <a:spcPts val="0"/>
              </a:spcBef>
              <a:spcAft>
                <a:spcPts val="0"/>
              </a:spcAft>
              <a:defRPr/>
            </a:lvl3pPr>
            <a:lvl4pPr indent="-228600" lvl="3" marL="1600200" rtl="0" algn="ctr">
              <a:spcBef>
                <a:spcPts val="0"/>
              </a:spcBef>
              <a:spcAft>
                <a:spcPts val="0"/>
              </a:spcAft>
              <a:defRPr/>
            </a:lvl4pPr>
            <a:lvl5pPr indent="-228600" lvl="4" marL="2057400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 rot="5400000">
            <a:off x="9313799" y="2532099"/>
            <a:ext cx="8064599" cy="34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 rot="5400000">
            <a:off x="2271625" y="-874699"/>
            <a:ext cx="8064599" cy="1029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1155700" y="241300"/>
            <a:ext cx="139320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 rot="5400000">
            <a:off x="5270399" y="-1511300"/>
            <a:ext cx="5702399" cy="139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86113" y="6400800"/>
            <a:ext cx="9753599" cy="755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1" name="Shape 221"/>
          <p:cNvSpPr/>
          <p:nvPr>
            <p:ph idx="2" type="pic"/>
          </p:nvPr>
        </p:nvSpPr>
        <p:spPr>
          <a:xfrm>
            <a:off x="3186113" y="817562"/>
            <a:ext cx="9753599" cy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86113" y="7156450"/>
            <a:ext cx="9753599" cy="1073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812800" y="363537"/>
            <a:ext cx="5348399" cy="1549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356350" y="363537"/>
            <a:ext cx="9086699" cy="780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6" name="Shape 226"/>
          <p:cNvSpPr txBox="1"/>
          <p:nvPr>
            <p:ph idx="2" type="body"/>
          </p:nvPr>
        </p:nvSpPr>
        <p:spPr>
          <a:xfrm>
            <a:off x="812800" y="1912938"/>
            <a:ext cx="5348399" cy="625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1155700" y="241300"/>
            <a:ext cx="139320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812800" y="366712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812800" y="2046288"/>
            <a:ext cx="7181699" cy="8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233" name="Shape 233"/>
          <p:cNvSpPr txBox="1"/>
          <p:nvPr>
            <p:ph idx="2" type="body"/>
          </p:nvPr>
        </p:nvSpPr>
        <p:spPr>
          <a:xfrm>
            <a:off x="812800" y="2900363"/>
            <a:ext cx="7181699" cy="52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4" name="Shape 234"/>
          <p:cNvSpPr txBox="1"/>
          <p:nvPr>
            <p:ph idx="3" type="body"/>
          </p:nvPr>
        </p:nvSpPr>
        <p:spPr>
          <a:xfrm>
            <a:off x="8258175" y="2046288"/>
            <a:ext cx="7184999" cy="8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235" name="Shape 235"/>
          <p:cNvSpPr txBox="1"/>
          <p:nvPr>
            <p:ph idx="4" type="body"/>
          </p:nvPr>
        </p:nvSpPr>
        <p:spPr>
          <a:xfrm>
            <a:off x="8258175" y="2900363"/>
            <a:ext cx="7184999" cy="52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1155700" y="241300"/>
            <a:ext cx="139320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1155700" y="2603500"/>
            <a:ext cx="6889800" cy="570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9" name="Shape 239"/>
          <p:cNvSpPr txBox="1"/>
          <p:nvPr>
            <p:ph idx="2" type="body"/>
          </p:nvPr>
        </p:nvSpPr>
        <p:spPr>
          <a:xfrm>
            <a:off x="8197850" y="2603500"/>
            <a:ext cx="6889800" cy="570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1284287" y="5875337"/>
            <a:ext cx="13817699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1284287" y="3875087"/>
            <a:ext cx="13817699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1155700" y="241300"/>
            <a:ext cx="139320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ctrTitle"/>
          </p:nvPr>
        </p:nvSpPr>
        <p:spPr>
          <a:xfrm>
            <a:off x="1219200" y="2840038"/>
            <a:ext cx="13817699" cy="19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48" name="Shape 248"/>
          <p:cNvSpPr txBox="1"/>
          <p:nvPr>
            <p:ph idx="1" type="subTitle"/>
          </p:nvPr>
        </p:nvSpPr>
        <p:spPr>
          <a:xfrm>
            <a:off x="2438400" y="5181600"/>
            <a:ext cx="11379300" cy="23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1pPr>
            <a:lvl2pPr indent="0" lvl="1" marL="457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2pPr>
            <a:lvl3pPr indent="0" lvl="2" marL="914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3pPr>
            <a:lvl4pPr indent="0" lvl="3" marL="1371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4pPr>
            <a:lvl5pPr indent="0" lvl="4" marL="18288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5pPr>
            <a:lvl6pPr indent="0" lvl="5" marL="22860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6pPr>
            <a:lvl7pPr indent="0" lvl="6" marL="27432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7pPr>
            <a:lvl8pPr indent="0" lvl="7" marL="32004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8pPr>
            <a:lvl9pPr indent="0" lvl="8" marL="3657600" marR="0" rtl="0" algn="ctr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12800" y="366712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12800" y="2046288"/>
            <a:ext cx="7181849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812800" y="2900363"/>
            <a:ext cx="7181849" cy="52673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3" type="body"/>
          </p:nvPr>
        </p:nvSpPr>
        <p:spPr>
          <a:xfrm>
            <a:off x="8258175" y="2046288"/>
            <a:ext cx="7185024" cy="854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4" type="body"/>
          </p:nvPr>
        </p:nvSpPr>
        <p:spPr>
          <a:xfrm>
            <a:off x="8258175" y="2900363"/>
            <a:ext cx="7185024" cy="52673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1155700" y="4711700"/>
            <a:ext cx="688975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8197850" y="4711700"/>
            <a:ext cx="688975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1284287" y="5875337"/>
            <a:ext cx="13817599" cy="181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1284287" y="3875087"/>
            <a:ext cx="13817599" cy="2000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bin"/>
              <a:buNone/>
              <a:defRPr/>
            </a:lvl1pPr>
            <a:lvl2pPr indent="0" lvl="1" marL="457200" rtl="0">
              <a:spcBef>
                <a:spcPts val="0"/>
              </a:spcBef>
              <a:buFont typeface="Cabin"/>
              <a:buNone/>
              <a:defRPr/>
            </a:lvl2pPr>
            <a:lvl3pPr indent="0" lvl="2" marL="914400" rtl="0">
              <a:spcBef>
                <a:spcPts val="0"/>
              </a:spcBef>
              <a:buFont typeface="Cabin"/>
              <a:buNone/>
              <a:defRPr/>
            </a:lvl3pPr>
            <a:lvl4pPr indent="0" lvl="3" marL="1371600" rtl="0">
              <a:spcBef>
                <a:spcPts val="0"/>
              </a:spcBef>
              <a:buFont typeface="Cabin"/>
              <a:buNone/>
              <a:defRPr/>
            </a:lvl4pPr>
            <a:lvl5pPr indent="0" lvl="4" marL="1828800" rtl="0">
              <a:spcBef>
                <a:spcPts val="0"/>
              </a:spcBef>
              <a:buFont typeface="Cabin"/>
              <a:buNone/>
              <a:defRPr/>
            </a:lvl5pPr>
            <a:lvl6pPr indent="0" lvl="5" marL="2286000" rtl="0">
              <a:spcBef>
                <a:spcPts val="0"/>
              </a:spcBef>
              <a:buFont typeface="Cabin"/>
              <a:buNone/>
              <a:defRPr/>
            </a:lvl6pPr>
            <a:lvl7pPr indent="0" lvl="6" marL="2743200" rtl="0">
              <a:spcBef>
                <a:spcPts val="0"/>
              </a:spcBef>
              <a:buFont typeface="Cabin"/>
              <a:buNone/>
              <a:defRPr/>
            </a:lvl7pPr>
            <a:lvl8pPr indent="0" lvl="7" marL="3200400" rtl="0">
              <a:spcBef>
                <a:spcPts val="0"/>
              </a:spcBef>
              <a:buFont typeface="Cabin"/>
              <a:buNone/>
              <a:defRPr/>
            </a:lvl8pPr>
            <a:lvl9pPr indent="0" lvl="8" marL="3657600" rtl="0">
              <a:spcBef>
                <a:spcPts val="0"/>
              </a:spcBef>
              <a:buFont typeface="Cabi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7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theme" Target="../theme/theme1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2" Type="http://schemas.openxmlformats.org/officeDocument/2006/relationships/theme" Target="../theme/theme8.xml"/><Relationship Id="rId9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-285750" lvl="1" marL="74295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-228600" lvl="2" marL="114300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-228600" lvl="3" marL="160020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-228600" lvl="4" marL="205740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511300" y="2590800"/>
            <a:ext cx="13233399" cy="5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74776" lvl="0" marL="10541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374776" lvl="1" marL="14986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374776" lvl="2" marL="19431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374776" lvl="3" marL="23876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374776" lvl="4" marL="28321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374776" lvl="5" marL="32893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374777" lvl="6" marL="37465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374777" lvl="7" marL="42037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374777" lvl="8" marL="4660900" marR="0" rtl="0" algn="l"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64211" lvl="0" marL="711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4211" lvl="1" marL="10033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4211" lvl="2" marL="12954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4211" lvl="3" marL="1600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4210" lvl="4" marL="18923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4210" lvl="5" marL="23495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4210" lvl="6" marL="28067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4210" lvl="7" marL="32639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4210" lvl="8" marL="37211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861" lvl="0" marL="6477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65861" lvl="1" marL="9398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65861" lvl="2" marL="12319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65861" lvl="3" marL="15367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65861" lvl="4" marL="18288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65861" lvl="5" marL="22860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65861" lvl="6" marL="2743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65861" lvl="7" marL="32004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65861" lvl="8" marL="36576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1511300" y="1536700"/>
            <a:ext cx="13233399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1511300" y="4711700"/>
            <a:ext cx="13233399" cy="106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-285750" lvl="1" marL="74295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-228600" lvl="2" marL="114300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-228600" lvl="3" marL="160020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-228600" lvl="4" marL="205740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1155700" y="241300"/>
            <a:ext cx="139320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42494" lvl="0" marL="711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indent="-142494" lvl="1" marL="10033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indent="-142494" lvl="2" marL="12954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indent="-142494" lvl="3" marL="16002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indent="-142494" lvl="4" marL="18923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indent="-142494" lvl="5" marL="23495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indent="-142494" lvl="6" marL="28067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indent="-142494" lvl="7" marL="32639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indent="-142494" lvl="8" marL="3721100" marR="0" rtl="0" algn="l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hyperlink" Target="www.pythonlearn.com" TargetMode="External"/><Relationship Id="rId4" Type="http://schemas.openxmlformats.org/officeDocument/2006/relationships/hyperlink" Target="www.pythonlearn.com" TargetMode="External"/><Relationship Id="rId5" Type="http://schemas.openxmlformats.org/officeDocument/2006/relationships/hyperlink" Target="www.pythonlearn.com" TargetMode="External"/><Relationship Id="rId6" Type="http://schemas.openxmlformats.org/officeDocument/2006/relationships/image" Target="../media/image00.png"/><Relationship Id="rId7" Type="http://schemas.openxmlformats.org/officeDocument/2006/relationships/image" Target="../media/image0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hyperlink" Target="http://en.wikipedia.org/wiki/List_of_TCP_and_UDP_port_number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ocs.python.org/library/socket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xkcd.com/353/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hyperlink" Target="http://en.wikipedia.org/wiki/Internet_Protocol_Suit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en.wikipedia.org/wiki/Http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Relationship Id="rId4" Type="http://schemas.openxmlformats.org/officeDocument/2006/relationships/image" Target="../media/image17.jpg"/><Relationship Id="rId5" Type="http://schemas.openxmlformats.org/officeDocument/2006/relationships/hyperlink" Target="http://www.youtube.com/watch?v=x2GylLq59rI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jpg"/><Relationship Id="rId4" Type="http://schemas.openxmlformats.org/officeDocument/2006/relationships/image" Target="../media/image01.png"/><Relationship Id="rId5" Type="http://schemas.openxmlformats.org/officeDocument/2006/relationships/image" Target="../media/image0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3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33.jpg"/><Relationship Id="rId5" Type="http://schemas.openxmlformats.org/officeDocument/2006/relationships/image" Target="../media/image3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tools.ietf.org/html/rfc791" TargetMode="External"/><Relationship Id="rId4" Type="http://schemas.openxmlformats.org/officeDocument/2006/relationships/image" Target="../media/image38.jpg"/><Relationship Id="rId5" Type="http://schemas.openxmlformats.org/officeDocument/2006/relationships/image" Target="../media/image3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jpg"/><Relationship Id="rId4" Type="http://schemas.openxmlformats.org/officeDocument/2006/relationships/image" Target="../media/image04.png"/><Relationship Id="rId5" Type="http://schemas.openxmlformats.org/officeDocument/2006/relationships/image" Target="../media/image0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Relationship Id="rId4" Type="http://schemas.openxmlformats.org/officeDocument/2006/relationships/image" Target="../media/image42.png"/><Relationship Id="rId5" Type="http://schemas.openxmlformats.org/officeDocument/2006/relationships/hyperlink" Target="http://nmap.org/movies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www.w3.org/TR/xhtml1/DTD/xhtml1-strict.dtd" TargetMode="External"/><Relationship Id="rId4" Type="http://schemas.openxmlformats.org/officeDocument/2006/relationships/hyperlink" Target="http://www.w3.org/1999/xhtml" TargetMode="External"/><Relationship Id="rId5" Type="http://schemas.openxmlformats.org/officeDocument/2006/relationships/hyperlink" Target="http://www.w3.org/1999/xhtml" TargetMode="External"/><Relationship Id="rId6" Type="http://schemas.openxmlformats.org/officeDocument/2006/relationships/image" Target="../media/image50.png"/><Relationship Id="rId7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docs.python.org/library/urllib.htm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docs.python.org/library/urllib.html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dr-chuck.com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Relationship Id="rId4" Type="http://schemas.openxmlformats.org/officeDocument/2006/relationships/hyperlink" Target="http://en.wikipedia.org/wiki/Internet_Protocol_Suite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en.wikipedia.org/wiki/Web_scraping" TargetMode="External"/><Relationship Id="rId4" Type="http://schemas.openxmlformats.org/officeDocument/2006/relationships/hyperlink" Target="http://en.wikipedia.org/wiki/Web_crawler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jpg"/><Relationship Id="rId4" Type="http://schemas.openxmlformats.org/officeDocument/2006/relationships/image" Target="../media/image47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www.facebook.com/terms.php" TargetMode="External"/><Relationship Id="rId4" Type="http://schemas.openxmlformats.org/officeDocument/2006/relationships/image" Target="../media/image46.jpg"/><Relationship Id="rId5" Type="http://schemas.openxmlformats.org/officeDocument/2006/relationships/image" Target="../media/image48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www.crummy.com/software/BeautifulSoup/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flickr.com/photos/kitcowan/2103850699/" TargetMode="External"/><Relationship Id="rId4" Type="http://schemas.openxmlformats.org/officeDocument/2006/relationships/image" Target="../media/image03.jpg"/><Relationship Id="rId5" Type="http://schemas.openxmlformats.org/officeDocument/2006/relationships/image" Target="../media/image09.png"/><Relationship Id="rId6" Type="http://schemas.openxmlformats.org/officeDocument/2006/relationships/hyperlink" Target="http://en.wikipedia.org/wiki/Tin_can_telephone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www.dr-chuck.com" TargetMode="External"/><Relationship Id="rId4" Type="http://schemas.openxmlformats.org/officeDocument/2006/relationships/hyperlink" Target="http://open.umich.edu/" TargetMode="External"/><Relationship Id="rId5" Type="http://schemas.openxmlformats.org/officeDocument/2006/relationships/image" Target="../media/image49.jpg"/><Relationship Id="rId6" Type="http://schemas.openxmlformats.org/officeDocument/2006/relationships/image" Target="../media/image5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en.wikipedia.org/wiki/Internet_socket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en.wikipedia.org/wiki/TCP_and_UDP_por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jpg"/><Relationship Id="rId6" Type="http://schemas.openxmlformats.org/officeDocument/2006/relationships/hyperlink" Target="http://www.dr-chuck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Networked Programs</a:t>
            </a:r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1155700" y="4711700"/>
            <a:ext cx="13931900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Chapter 12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3861750" y="7759700"/>
            <a:ext cx="7930199" cy="101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Python for Informatics: Exploring Information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2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www.</a:t>
            </a:r>
            <a:r>
              <a:rPr lang="en-US" sz="3200" u="sng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pythonlearn</a:t>
            </a:r>
            <a:r>
              <a:rPr b="0" i="0" lang="en-US" sz="32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5"/>
              </a:rPr>
              <a:t>.com</a:t>
            </a:r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30212" y="8118475"/>
            <a:ext cx="1968500" cy="66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5250" y="7733400"/>
            <a:ext cx="1024800" cy="10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525" y="2322511"/>
            <a:ext cx="13934999" cy="5986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Common TCP Ports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1405475" y="8115300"/>
            <a:ext cx="136820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http://en.wikipedia.org/wiki/List_of_TCP_and_UDP_port_numbers</a:t>
            </a: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8700" y="444500"/>
            <a:ext cx="9109075" cy="68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3273425" y="7600950"/>
            <a:ext cx="1016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Sometimes we see the port number in the URL if the web server is running on a </a:t>
            </a:r>
            <a:r>
              <a:rPr lang="en-US" sz="3600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“</a:t>
            </a: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non-standard</a:t>
            </a:r>
            <a:r>
              <a:rPr lang="en-US" sz="3600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”</a:t>
            </a: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 port.</a:t>
            </a:r>
          </a:p>
        </p:txBody>
      </p:sp>
      <p:sp>
        <p:nvSpPr>
          <p:cNvPr id="405" name="Shape 405"/>
          <p:cNvSpPr/>
          <p:nvPr/>
        </p:nvSpPr>
        <p:spPr>
          <a:xfrm rot="-5400000">
            <a:off x="7988249" y="1358949"/>
            <a:ext cx="876300" cy="774599"/>
          </a:xfrm>
          <a:prstGeom prst="rightArrow">
            <a:avLst>
              <a:gd fmla="val 7826" name="adj1"/>
              <a:gd fmla="val 7344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b="1" i="0" lang="en-US" sz="78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Sockets in Python</a:t>
            </a:r>
          </a:p>
        </p:txBody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1511300" y="2590800"/>
            <a:ext cx="13233399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469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Python has built-in support for TCP Sockets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1574800" y="4621200"/>
            <a:ext cx="14092799" cy="17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socket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mysock = socket.socket(socket.AF_INET, socket.SOCK_STREAM)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mysock.connect( ('</a:t>
            </a: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www.py4inf.com</a:t>
            </a: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',</a:t>
            </a: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80</a:t>
            </a: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) )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3212625" y="8154075"/>
            <a:ext cx="8963999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http://docs.python.org/library/socket.html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3117850" y="7112000"/>
            <a:ext cx="10794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8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Host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10909300" y="7112000"/>
            <a:ext cx="976199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8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Port</a:t>
            </a:r>
          </a:p>
        </p:txBody>
      </p:sp>
      <p:cxnSp>
        <p:nvCxnSpPr>
          <p:cNvPr id="416" name="Shape 416"/>
          <p:cNvCxnSpPr/>
          <p:nvPr/>
        </p:nvCxnSpPr>
        <p:spPr>
          <a:xfrm flipH="1">
            <a:off x="4289375" y="6643686"/>
            <a:ext cx="2089199" cy="725399"/>
          </a:xfrm>
          <a:prstGeom prst="straightConnector1">
            <a:avLst/>
          </a:prstGeom>
          <a:noFill/>
          <a:ln cap="rnd" cmpd="sng" w="101600">
            <a:solidFill>
              <a:srgbClr val="FF00FF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417" name="Shape 417"/>
          <p:cNvCxnSpPr/>
          <p:nvPr/>
        </p:nvCxnSpPr>
        <p:spPr>
          <a:xfrm>
            <a:off x="9105900" y="6665911"/>
            <a:ext cx="1693799" cy="923999"/>
          </a:xfrm>
          <a:prstGeom prst="straightConnector1">
            <a:avLst/>
          </a:prstGeom>
          <a:noFill/>
          <a:ln cap="rnd" cmpd="sng" w="1016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/>
        </p:nvSpPr>
        <p:spPr>
          <a:xfrm>
            <a:off x="11607800" y="4254500"/>
            <a:ext cx="45578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http://xkcd.com/353/</a:t>
            </a:r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1600" y="241300"/>
            <a:ext cx="7619999" cy="864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Application Protocol </a:t>
            </a:r>
          </a:p>
        </p:txBody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1155700" y="2603500"/>
            <a:ext cx="7264399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44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Since TCP (and Python) gives us a reliable </a:t>
            </a:r>
            <a:r>
              <a:rPr b="0" i="0" lang="en-US" sz="34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socket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, what </a:t>
            </a:r>
            <a:r>
              <a:rPr lang="en-US" sz="3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d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o we want to do with the </a:t>
            </a:r>
            <a:r>
              <a:rPr b="0" i="0" lang="en-US" sz="34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socket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?  What problem do we want to solve?</a:t>
            </a:r>
          </a:p>
          <a:p>
            <a:pPr indent="-4445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Application Protocols</a:t>
            </a:r>
          </a:p>
          <a:p>
            <a:pPr indent="-444500" lvl="1" marL="9144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Mail</a:t>
            </a:r>
          </a:p>
          <a:p>
            <a:pPr indent="-444500" lvl="1" marL="9144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World Wide Web</a:t>
            </a: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9100" y="2806700"/>
            <a:ext cx="6007100" cy="4698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9613900" y="3390900"/>
            <a:ext cx="5410200" cy="673099"/>
          </a:xfrm>
          <a:prstGeom prst="rect">
            <a:avLst/>
          </a:prstGeom>
          <a:noFill/>
          <a:ln cap="rnd" cmpd="sng" w="254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7934325" y="7610950"/>
            <a:ext cx="8152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Source: </a:t>
            </a:r>
            <a:r>
              <a:rPr b="0" i="0" lang="en-US" sz="28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http://en.wikipedia.org/wiki/Internet_Protocol_Suite</a:t>
            </a:r>
            <a:r>
              <a:rPr b="0" i="0" lang="en-US" sz="28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1155700" y="622300"/>
            <a:ext cx="139320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HTTP - Hypertext Trans</a:t>
            </a:r>
            <a:r>
              <a:rPr b="1" lang="en-US" sz="7600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fer</a:t>
            </a: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 Protocol</a:t>
            </a:r>
          </a:p>
        </p:txBody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1155700" y="2832100"/>
            <a:ext cx="13932000" cy="527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 dominant Application Layer Protocol on the Internet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Invented for the Web - to Retrieve HTML,  Images, Documents, etc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Extended to be data in addition to documents - RSS, Web Services, etc..Basic Concept - Make a Connection - Request a document - Retrieve the Document - Close the Connection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4773597" y="8102600"/>
            <a:ext cx="7368900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http://en.wikipedia.org/wiki/Http</a:t>
            </a: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4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HTTP</a:t>
            </a:r>
          </a:p>
        </p:txBody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1155700" y="2603500"/>
            <a:ext cx="13932000" cy="421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 </a:t>
            </a:r>
            <a:r>
              <a:rPr b="0" i="0" lang="en-US" sz="47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H</a:t>
            </a:r>
            <a:r>
              <a:rPr b="0" i="0" lang="en-US" sz="4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yper</a:t>
            </a:r>
            <a:r>
              <a:rPr b="0" i="0" lang="en-US" sz="47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T</a:t>
            </a:r>
            <a:r>
              <a:rPr b="0" i="0" lang="en-US" sz="4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ext</a:t>
            </a:r>
            <a:r>
              <a:rPr b="0" i="0" lang="en-US" sz="47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0" i="0" lang="en-US" sz="47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T</a:t>
            </a:r>
            <a:r>
              <a:rPr b="0" i="0" lang="en-US" sz="4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rans</a:t>
            </a:r>
            <a:r>
              <a:rPr lang="en-US" sz="47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fer</a:t>
            </a:r>
            <a:r>
              <a:rPr b="0" i="0" lang="en-US" sz="4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0" i="0" lang="en-US" sz="47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P</a:t>
            </a:r>
            <a:r>
              <a:rPr b="0" i="0" lang="en-US" sz="4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rotocol is the set of rules to allow browsers to retrieve web documents from servers over the Internet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74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What is a Protocol?</a:t>
            </a:r>
          </a:p>
        </p:txBody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1155700" y="2603500"/>
            <a:ext cx="89027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44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 set of rules that all parties follow so we can predict each other</a:t>
            </a:r>
            <a:r>
              <a:rPr lang="en-US" sz="3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’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 behavior</a:t>
            </a:r>
          </a:p>
          <a:p>
            <a:pPr indent="-4445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And not bump into each other</a:t>
            </a:r>
          </a:p>
          <a:p>
            <a:pPr indent="-444500" lvl="1" marL="9144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On two-way roads in USA, drive on the right</a:t>
            </a:r>
            <a:r>
              <a:rPr lang="en-US" sz="3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hand side of the road</a:t>
            </a:r>
          </a:p>
          <a:p>
            <a:pPr indent="-444500" lvl="1" marL="9144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On two-way roads in the UK, drive on the left</a:t>
            </a:r>
            <a:r>
              <a:rPr lang="en-US" sz="3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-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hand side of the road</a:t>
            </a: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17311" y="2413000"/>
            <a:ext cx="4065586" cy="25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12550" y="5549900"/>
            <a:ext cx="4070350" cy="28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/>
        </p:nvSpPr>
        <p:spPr>
          <a:xfrm>
            <a:off x="3178175" y="3098800"/>
            <a:ext cx="91677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0" i="0" lang="en-US" sz="36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http://</a:t>
            </a:r>
            <a:r>
              <a:rPr b="0" i="0" lang="en-US" sz="36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www.dr-chuck.com</a:t>
            </a:r>
            <a:r>
              <a:rPr b="0" i="0" lang="en-US" sz="3600" u="none" cap="none" strike="noStrike">
                <a:solidFill>
                  <a:srgbClr val="FF7F00"/>
                </a:solidFill>
                <a:latin typeface="Courier New"/>
                <a:ea typeface="Courier New"/>
                <a:cs typeface="Courier New"/>
                <a:sym typeface="Courier New"/>
              </a:rPr>
              <a:t>/page1.htm</a:t>
            </a:r>
          </a:p>
        </p:txBody>
      </p:sp>
      <p:pic>
        <p:nvPicPr>
          <p:cNvPr id="459" name="Shape 4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300" y="774700"/>
            <a:ext cx="14025561" cy="12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 txBox="1"/>
          <p:nvPr/>
        </p:nvSpPr>
        <p:spPr>
          <a:xfrm>
            <a:off x="3014661" y="4114800"/>
            <a:ext cx="1722300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protocol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6805611" y="4114800"/>
            <a:ext cx="9239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host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9825800" y="4114800"/>
            <a:ext cx="2412000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7F00"/>
                </a:solidFill>
                <a:latin typeface="Cabin"/>
                <a:ea typeface="Cabin"/>
                <a:cs typeface="Cabin"/>
                <a:sym typeface="Cabin"/>
              </a:rPr>
              <a:t>document</a:t>
            </a:r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11000" y="5413375"/>
            <a:ext cx="3276600" cy="328612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11995150" y="7410450"/>
            <a:ext cx="2903537" cy="11430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Robert Cailliau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CERN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1465598" y="7054850"/>
            <a:ext cx="9559500" cy="609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5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5"/>
              </a:rPr>
              <a:t>http://www.youtube.com/watch?v=x2GylLq59rI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813175" y="8077200"/>
            <a:ext cx="22160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1:17 - 2:19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Getting Data From The Server</a:t>
            </a:r>
          </a:p>
        </p:txBody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Each time the user clicks on an anchor tag with an </a:t>
            </a: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href=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value to switch to a new page, the browser makes a connection to the web server and issues a 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GET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request - to GET the content of the page at the specified URL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 server returns the HTML document to the 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b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rowser, which formats and displays the document to the user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8800" y="2238375"/>
            <a:ext cx="4305299" cy="286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0762" y="2297111"/>
            <a:ext cx="3600599" cy="27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3962" y="1844675"/>
            <a:ext cx="4368900" cy="36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6896100" y="3065461"/>
            <a:ext cx="21909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b="0" i="0" lang="en-US" sz="50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Internet</a:t>
            </a:r>
          </a:p>
        </p:txBody>
      </p:sp>
      <p:cxnSp>
        <p:nvCxnSpPr>
          <p:cNvPr id="266" name="Shape 266"/>
          <p:cNvCxnSpPr/>
          <p:nvPr/>
        </p:nvCxnSpPr>
        <p:spPr>
          <a:xfrm rot="10800000">
            <a:off x="5497624" y="2789236"/>
            <a:ext cx="5205300" cy="0"/>
          </a:xfrm>
          <a:prstGeom prst="straightConnector1">
            <a:avLst/>
          </a:prstGeom>
          <a:noFill/>
          <a:ln cap="rnd" cmpd="sng" w="889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267" name="Shape 267"/>
          <p:cNvCxnSpPr/>
          <p:nvPr/>
        </p:nvCxnSpPr>
        <p:spPr>
          <a:xfrm>
            <a:off x="5538787" y="4164012"/>
            <a:ext cx="5117999" cy="44400"/>
          </a:xfrm>
          <a:prstGeom prst="straightConnector1">
            <a:avLst/>
          </a:prstGeom>
          <a:noFill/>
          <a:ln cap="rnd" cmpd="sng" w="889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268" name="Shape 268"/>
          <p:cNvSpPr txBox="1"/>
          <p:nvPr/>
        </p:nvSpPr>
        <p:spPr>
          <a:xfrm>
            <a:off x="2478086" y="876300"/>
            <a:ext cx="1457399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43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Client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12085636" y="876300"/>
            <a:ext cx="1565399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43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Server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Making an HTTP request</a:t>
            </a:r>
          </a:p>
        </p:txBody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Connect to the server like </a:t>
            </a: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www.dr-chuck.com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 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hand shake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”</a:t>
            </a:r>
          </a:p>
          <a:p>
            <a:pPr indent="-457200" lvl="0" marL="4572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Request a document (or the default document)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Cabin"/>
            </a:pP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http://www.dr-chuck.com/page1.htm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Cabin"/>
            </a:pP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http://www.mlive.com/ann-arbor/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Cabin"/>
            </a:pP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http://www.facebook.com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Shape 4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Shape 4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9461" y="2741611"/>
            <a:ext cx="1644649" cy="124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/>
        </p:nvSpPr>
        <p:spPr>
          <a:xfrm>
            <a:off x="6572250" y="4572000"/>
            <a:ext cx="2746374" cy="977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60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Browser</a:t>
            </a:r>
          </a:p>
        </p:txBody>
      </p:sp>
      <p:pic>
        <p:nvPicPr>
          <p:cNvPr id="490" name="Shape 4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Shape 491"/>
          <p:cNvCxnSpPr/>
          <p:nvPr/>
        </p:nvCxnSpPr>
        <p:spPr>
          <a:xfrm flipH="1">
            <a:off x="4514850" y="5167312"/>
            <a:ext cx="1901824" cy="1363661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pic>
        <p:nvPicPr>
          <p:cNvPr id="492" name="Shape 4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9461" y="2741611"/>
            <a:ext cx="1644649" cy="124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9461" y="2741611"/>
            <a:ext cx="1644649" cy="12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 txBox="1"/>
          <p:nvPr/>
        </p:nvSpPr>
        <p:spPr>
          <a:xfrm>
            <a:off x="6572250" y="4572000"/>
            <a:ext cx="2746374" cy="977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60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Browser</a:t>
            </a:r>
          </a:p>
        </p:txBody>
      </p:sp>
      <p:cxnSp>
        <p:nvCxnSpPr>
          <p:cNvPr id="499" name="Shape 499"/>
          <p:cNvCxnSpPr/>
          <p:nvPr/>
        </p:nvCxnSpPr>
        <p:spPr>
          <a:xfrm flipH="1">
            <a:off x="7561261" y="2292350"/>
            <a:ext cx="22225" cy="2065337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pic>
        <p:nvPicPr>
          <p:cNvPr id="500" name="Shape 5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1" name="Shape 501"/>
          <p:cNvCxnSpPr/>
          <p:nvPr/>
        </p:nvCxnSpPr>
        <p:spPr>
          <a:xfrm flipH="1">
            <a:off x="4514850" y="5167312"/>
            <a:ext cx="1901824" cy="1363661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502" name="Shape 502"/>
          <p:cNvSpPr txBox="1"/>
          <p:nvPr/>
        </p:nvSpPr>
        <p:spPr>
          <a:xfrm>
            <a:off x="6281737" y="577850"/>
            <a:ext cx="3327400" cy="1625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52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Web Server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 txBox="1"/>
          <p:nvPr/>
        </p:nvSpPr>
        <p:spPr>
          <a:xfrm>
            <a:off x="7315200" y="1651000"/>
            <a:ext cx="1270000" cy="54609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80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Shape 5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9461" y="2741611"/>
            <a:ext cx="1644649" cy="12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 txBox="1"/>
          <p:nvPr/>
        </p:nvSpPr>
        <p:spPr>
          <a:xfrm>
            <a:off x="6572250" y="4572000"/>
            <a:ext cx="2746374" cy="977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60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Browser</a:t>
            </a:r>
          </a:p>
        </p:txBody>
      </p:sp>
      <p:cxnSp>
        <p:nvCxnSpPr>
          <p:cNvPr id="510" name="Shape 510"/>
          <p:cNvCxnSpPr/>
          <p:nvPr/>
        </p:nvCxnSpPr>
        <p:spPr>
          <a:xfrm flipH="1">
            <a:off x="7561261" y="2292350"/>
            <a:ext cx="22225" cy="2065337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pic>
        <p:nvPicPr>
          <p:cNvPr id="511" name="Shape 5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2" name="Shape 512"/>
          <p:cNvCxnSpPr/>
          <p:nvPr/>
        </p:nvCxnSpPr>
        <p:spPr>
          <a:xfrm flipH="1">
            <a:off x="4514850" y="5167312"/>
            <a:ext cx="1901824" cy="1363661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513" name="Shape 513"/>
          <p:cNvSpPr txBox="1"/>
          <p:nvPr/>
        </p:nvSpPr>
        <p:spPr>
          <a:xfrm>
            <a:off x="128587" y="3276600"/>
            <a:ext cx="6984899" cy="54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http://www.dr-chuck.com/page2.htm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6281737" y="577850"/>
            <a:ext cx="3327400" cy="1625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52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Web Server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 txBox="1"/>
          <p:nvPr/>
        </p:nvSpPr>
        <p:spPr>
          <a:xfrm>
            <a:off x="7315200" y="1651000"/>
            <a:ext cx="1270000" cy="54609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80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Shape 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9461" y="2741611"/>
            <a:ext cx="1644649" cy="12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 txBox="1"/>
          <p:nvPr/>
        </p:nvSpPr>
        <p:spPr>
          <a:xfrm>
            <a:off x="6572250" y="4572000"/>
            <a:ext cx="2746374" cy="977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60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Browser</a:t>
            </a:r>
          </a:p>
        </p:txBody>
      </p:sp>
      <p:cxnSp>
        <p:nvCxnSpPr>
          <p:cNvPr id="522" name="Shape 522"/>
          <p:cNvCxnSpPr/>
          <p:nvPr/>
        </p:nvCxnSpPr>
        <p:spPr>
          <a:xfrm flipH="1">
            <a:off x="7561261" y="2292350"/>
            <a:ext cx="22225" cy="2065337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523" name="Shape 523"/>
          <p:cNvCxnSpPr/>
          <p:nvPr/>
        </p:nvCxnSpPr>
        <p:spPr>
          <a:xfrm flipH="1" rot="10800000">
            <a:off x="8308975" y="2314574"/>
            <a:ext cx="22225" cy="2108200"/>
          </a:xfrm>
          <a:prstGeom prst="straightConnector1">
            <a:avLst/>
          </a:prstGeom>
          <a:noFill/>
          <a:ln cap="rnd" cmpd="sng" w="1143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  <p:pic>
        <p:nvPicPr>
          <p:cNvPr id="524" name="Shape 5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Shape 525"/>
          <p:cNvCxnSpPr/>
          <p:nvPr/>
        </p:nvCxnSpPr>
        <p:spPr>
          <a:xfrm flipH="1">
            <a:off x="4514850" y="5167312"/>
            <a:ext cx="1901824" cy="1363661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526" name="Shape 526"/>
          <p:cNvSpPr txBox="1"/>
          <p:nvPr/>
        </p:nvSpPr>
        <p:spPr>
          <a:xfrm>
            <a:off x="10987086" y="1473200"/>
            <a:ext cx="4965600" cy="321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&lt;h1&gt;The Second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&lt;p&gt;If you like, you can switch back to the &lt;a href="page1.htm"&gt;First Page&lt;/a&gt;.&lt;/p&gt;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6281737" y="577850"/>
            <a:ext cx="3327400" cy="1625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52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Web Server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Shape 528"/>
          <p:cNvSpPr txBox="1"/>
          <p:nvPr/>
        </p:nvSpPr>
        <p:spPr>
          <a:xfrm>
            <a:off x="7315200" y="1651000"/>
            <a:ext cx="1270000" cy="54609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80</a:t>
            </a:r>
          </a:p>
        </p:txBody>
      </p:sp>
      <p:sp>
        <p:nvSpPr>
          <p:cNvPr id="529" name="Shape 529"/>
          <p:cNvSpPr txBox="1"/>
          <p:nvPr/>
        </p:nvSpPr>
        <p:spPr>
          <a:xfrm>
            <a:off x="128587" y="3276600"/>
            <a:ext cx="6984899" cy="54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http://www.dr-chuck.com/page2.htm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Shape 5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9461" y="2741611"/>
            <a:ext cx="1644649" cy="12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Shape 535"/>
          <p:cNvSpPr txBox="1"/>
          <p:nvPr/>
        </p:nvSpPr>
        <p:spPr>
          <a:xfrm>
            <a:off x="6572250" y="4572000"/>
            <a:ext cx="2746374" cy="977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60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Browser</a:t>
            </a:r>
          </a:p>
        </p:txBody>
      </p:sp>
      <p:sp>
        <p:nvSpPr>
          <p:cNvPr id="536" name="Shape 536"/>
          <p:cNvSpPr txBox="1"/>
          <p:nvPr/>
        </p:nvSpPr>
        <p:spPr>
          <a:xfrm>
            <a:off x="6281737" y="577850"/>
            <a:ext cx="3327400" cy="1625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52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Web Server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7" name="Shape 537"/>
          <p:cNvCxnSpPr/>
          <p:nvPr/>
        </p:nvCxnSpPr>
        <p:spPr>
          <a:xfrm flipH="1">
            <a:off x="7561261" y="2292350"/>
            <a:ext cx="22225" cy="2065337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538" name="Shape 538"/>
          <p:cNvCxnSpPr/>
          <p:nvPr/>
        </p:nvCxnSpPr>
        <p:spPr>
          <a:xfrm flipH="1" rot="10800000">
            <a:off x="8308975" y="2314574"/>
            <a:ext cx="22225" cy="2108200"/>
          </a:xfrm>
          <a:prstGeom prst="straightConnector1">
            <a:avLst/>
          </a:prstGeom>
          <a:noFill/>
          <a:ln cap="rnd" cmpd="sng" w="1143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  <p:pic>
        <p:nvPicPr>
          <p:cNvPr id="539" name="Shape 5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Shape 5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85500" y="4978400"/>
            <a:ext cx="4978399" cy="294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Shape 541"/>
          <p:cNvCxnSpPr/>
          <p:nvPr/>
        </p:nvCxnSpPr>
        <p:spPr>
          <a:xfrm flipH="1">
            <a:off x="4514850" y="5167312"/>
            <a:ext cx="1901824" cy="1363661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542" name="Shape 542"/>
          <p:cNvCxnSpPr/>
          <p:nvPr/>
        </p:nvCxnSpPr>
        <p:spPr>
          <a:xfrm rot="10800000">
            <a:off x="9501187" y="4987925"/>
            <a:ext cx="1395411" cy="973136"/>
          </a:xfrm>
          <a:prstGeom prst="straightConnector1">
            <a:avLst/>
          </a:prstGeom>
          <a:noFill/>
          <a:ln cap="rnd" cmpd="sng" w="1143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543" name="Shape 543"/>
          <p:cNvSpPr txBox="1"/>
          <p:nvPr/>
        </p:nvSpPr>
        <p:spPr>
          <a:xfrm>
            <a:off x="10987086" y="1473200"/>
            <a:ext cx="4965700" cy="32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&lt;h1&gt;The Second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&lt;p&gt;If you like, you can switch back to the &lt;a href="page1.htm"&gt;First Page&lt;/a&gt;.&lt;/p&gt;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7315200" y="1651000"/>
            <a:ext cx="1270000" cy="54609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80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128587" y="3276600"/>
            <a:ext cx="6984899" cy="54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http://www.dr-chuck.com/page2.htm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Internet Standards</a:t>
            </a:r>
          </a:p>
        </p:txBody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850900" y="2603500"/>
            <a:ext cx="7734299" cy="570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44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 standards for all of the Internet protocols (inner workings) are developed by an organization</a:t>
            </a:r>
          </a:p>
          <a:p>
            <a:pPr indent="-4445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Internet Engineering Task Force (IETF)</a:t>
            </a:r>
          </a:p>
          <a:p>
            <a:pPr indent="-4445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www.ietf.org</a:t>
            </a:r>
          </a:p>
          <a:p>
            <a:pPr indent="-4445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Standards are called </a:t>
            </a:r>
            <a:r>
              <a:rPr b="0" i="0" lang="en-US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RFCs</a:t>
            </a:r>
            <a:r>
              <a:rPr b="0" i="0" lang="en-US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- </a:t>
            </a:r>
            <a:r>
              <a:rPr b="0" i="0" lang="en-US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Request for Comments</a:t>
            </a:r>
            <a:r>
              <a:rPr b="0" i="0" lang="en-US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8667900" y="7805525"/>
            <a:ext cx="7033799" cy="55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Source:</a:t>
            </a: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http://tools.ietf.org/html/rfc791</a:t>
            </a: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  <p:pic>
        <p:nvPicPr>
          <p:cNvPr id="553" name="Shape 5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53500" y="2794000"/>
            <a:ext cx="6578599" cy="253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45561" y="5829300"/>
            <a:ext cx="6586536" cy="123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Shape 5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9775" y="1043500"/>
            <a:ext cx="8665800" cy="79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Shape 560"/>
          <p:cNvSpPr txBox="1"/>
          <p:nvPr/>
        </p:nvSpPr>
        <p:spPr>
          <a:xfrm>
            <a:off x="3352275" y="130825"/>
            <a:ext cx="10955100" cy="769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i="0" lang="en-US" sz="34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http://www.w3.org/Protocols/rfc2616/rfc2616.txt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Shape 5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500" y="393700"/>
            <a:ext cx="15354300" cy="83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8800" y="1628775"/>
            <a:ext cx="4305299" cy="286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0762" y="1687511"/>
            <a:ext cx="3600450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3962" y="1235075"/>
            <a:ext cx="4368799" cy="363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/>
        </p:nvSpPr>
        <p:spPr>
          <a:xfrm>
            <a:off x="6896100" y="2455861"/>
            <a:ext cx="2190750" cy="83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b="0" i="0" lang="en-US" sz="50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Internet</a:t>
            </a:r>
          </a:p>
        </p:txBody>
      </p:sp>
      <p:cxnSp>
        <p:nvCxnSpPr>
          <p:cNvPr id="278" name="Shape 278"/>
          <p:cNvCxnSpPr/>
          <p:nvPr/>
        </p:nvCxnSpPr>
        <p:spPr>
          <a:xfrm rot="10800000">
            <a:off x="5497512" y="2179636"/>
            <a:ext cx="5205412" cy="0"/>
          </a:xfrm>
          <a:prstGeom prst="straightConnector1">
            <a:avLst/>
          </a:prstGeom>
          <a:noFill/>
          <a:ln cap="rnd" cmpd="sng" w="889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279" name="Shape 279"/>
          <p:cNvCxnSpPr/>
          <p:nvPr/>
        </p:nvCxnSpPr>
        <p:spPr>
          <a:xfrm>
            <a:off x="5538787" y="3554412"/>
            <a:ext cx="5118100" cy="44450"/>
          </a:xfrm>
          <a:prstGeom prst="straightConnector1">
            <a:avLst/>
          </a:prstGeom>
          <a:noFill/>
          <a:ln cap="rnd" cmpd="sng" w="889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280" name="Shape 280"/>
          <p:cNvSpPr txBox="1"/>
          <p:nvPr/>
        </p:nvSpPr>
        <p:spPr>
          <a:xfrm>
            <a:off x="920750" y="5472112"/>
            <a:ext cx="123825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FF7F00"/>
                </a:solidFill>
                <a:latin typeface="Cabin"/>
                <a:ea typeface="Cabin"/>
                <a:cs typeface="Cabin"/>
                <a:sym typeface="Cabin"/>
              </a:rPr>
              <a:t>HTML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3367087" y="6213475"/>
            <a:ext cx="815975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CSS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2898775" y="5349875"/>
            <a:ext cx="2019299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JavaScript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1533525" y="6108700"/>
            <a:ext cx="1104899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AJAX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6161087" y="4802187"/>
            <a:ext cx="1171575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HTTP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8178800" y="4672012"/>
            <a:ext cx="153035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Request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6308725" y="5472112"/>
            <a:ext cx="1790699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Response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8780461" y="5349875"/>
            <a:ext cx="911224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GET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8001000" y="6594475"/>
            <a:ext cx="1149349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POST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11183936" y="5159375"/>
            <a:ext cx="1336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Python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10920399" y="6108700"/>
            <a:ext cx="1971599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Templates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13141325" y="5349875"/>
            <a:ext cx="2019299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Data Store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13622351" y="5969000"/>
            <a:ext cx="21909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memcache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6221412" y="6400800"/>
            <a:ext cx="1252536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socket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Making an HTTP request</a:t>
            </a:r>
          </a:p>
        </p:txBody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Connect to the server like 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www.dr-chuck.com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 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hand shake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”</a:t>
            </a:r>
          </a:p>
          <a:p>
            <a:pPr indent="-457200" lvl="0" marL="4572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Request a document (or the default document)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Clr>
                <a:srgbClr val="00FF00"/>
              </a:buClr>
              <a:buSzPct val="100000"/>
              <a:buFont typeface="Cabin"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GET http://www.dr-chuck.com/page1.htm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Clr>
                <a:srgbClr val="00FF00"/>
              </a:buClr>
              <a:buSzPct val="100000"/>
              <a:buFont typeface="Cabin"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GET http://www.mlive.com/ann-arbor/</a:t>
            </a:r>
          </a:p>
          <a:p>
            <a:pPr indent="-457200" lvl="3" marL="18288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Clr>
                <a:srgbClr val="00FF00"/>
              </a:buClr>
              <a:buSzPct val="100000"/>
              <a:buFont typeface="Cabin"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GET http://www.facebook.com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type="title"/>
          </p:nvPr>
        </p:nvSpPr>
        <p:spPr>
          <a:xfrm>
            <a:off x="1155700" y="241300"/>
            <a:ext cx="7518399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Arial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Hacking</a:t>
            </a:r>
            <a:r>
              <a:rPr b="1" i="0" lang="en-US" sz="76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 HTTP</a:t>
            </a:r>
          </a:p>
        </p:txBody>
      </p:sp>
      <p:sp>
        <p:nvSpPr>
          <p:cNvPr id="577" name="Shape 577"/>
          <p:cNvSpPr txBox="1"/>
          <p:nvPr/>
        </p:nvSpPr>
        <p:spPr>
          <a:xfrm>
            <a:off x="763587" y="2540000"/>
            <a:ext cx="14490699" cy="582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$ </a:t>
            </a:r>
            <a:r>
              <a:rPr b="0" i="0" lang="en-US" sz="3400" u="none" cap="none" strike="noStrike">
                <a:solidFill>
                  <a:srgbClr val="FF9900"/>
                </a:solidFill>
                <a:latin typeface="Cabin"/>
                <a:ea typeface="Cabin"/>
                <a:cs typeface="Cabin"/>
                <a:sym typeface="Cabin"/>
              </a:rPr>
              <a:t>telnet www.dr-chuck.com 80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Trying 74.208.28.177...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Connected to www.dr-chuck.com.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Escape character is '^]'.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GET http://www.dr-chuck.com/page1.htm HTTP/1.0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Font typeface="Cabin"/>
              <a:buNone/>
            </a:pPr>
            <a:r>
              <a:t/>
            </a:r>
            <a:endParaRPr sz="3400">
              <a:solidFill>
                <a:srgbClr val="FFFF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&lt;h1&gt;The First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&lt;p&gt;If you like, you can switch </a:t>
            </a:r>
            <a:r>
              <a:rPr lang="en-US" sz="3400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to the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&lt;a href="http://www.dr-chuck.com/page2.htm"&gt;Second Page&lt;/a&gt;.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&lt;/p&gt;</a:t>
            </a:r>
          </a:p>
        </p:txBody>
      </p:sp>
      <p:sp>
        <p:nvSpPr>
          <p:cNvPr id="578" name="Shape 578"/>
          <p:cNvSpPr txBox="1"/>
          <p:nvPr/>
        </p:nvSpPr>
        <p:spPr>
          <a:xfrm>
            <a:off x="10288586" y="1949450"/>
            <a:ext cx="161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HTTP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Request</a:t>
            </a:r>
          </a:p>
        </p:txBody>
      </p:sp>
      <p:sp>
        <p:nvSpPr>
          <p:cNvPr id="579" name="Shape 579"/>
          <p:cNvSpPr txBox="1"/>
          <p:nvPr/>
        </p:nvSpPr>
        <p:spPr>
          <a:xfrm>
            <a:off x="13592175" y="1949450"/>
            <a:ext cx="1889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HTTP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Response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11296650" y="3924300"/>
            <a:ext cx="2746499" cy="97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60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Browser</a:t>
            </a:r>
          </a:p>
        </p:txBody>
      </p:sp>
      <p:sp>
        <p:nvSpPr>
          <p:cNvPr id="581" name="Shape 581"/>
          <p:cNvSpPr txBox="1"/>
          <p:nvPr/>
        </p:nvSpPr>
        <p:spPr>
          <a:xfrm>
            <a:off x="11006136" y="565150"/>
            <a:ext cx="3327299" cy="86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52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Web Server</a:t>
            </a:r>
          </a:p>
        </p:txBody>
      </p:sp>
      <p:cxnSp>
        <p:nvCxnSpPr>
          <p:cNvPr id="582" name="Shape 582"/>
          <p:cNvCxnSpPr/>
          <p:nvPr/>
        </p:nvCxnSpPr>
        <p:spPr>
          <a:xfrm flipH="1">
            <a:off x="12285686" y="1644650"/>
            <a:ext cx="22200" cy="2065199"/>
          </a:xfrm>
          <a:prstGeom prst="straightConnector1">
            <a:avLst/>
          </a:prstGeom>
          <a:noFill/>
          <a:ln cap="rnd" cmpd="sng" w="1143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583" name="Shape 583"/>
          <p:cNvCxnSpPr/>
          <p:nvPr/>
        </p:nvCxnSpPr>
        <p:spPr>
          <a:xfrm flipH="1" rot="10800000">
            <a:off x="13033375" y="1666974"/>
            <a:ext cx="22200" cy="2108100"/>
          </a:xfrm>
          <a:prstGeom prst="straightConnector1">
            <a:avLst/>
          </a:prstGeom>
          <a:noFill/>
          <a:ln cap="rnd" cmpd="sng" w="1143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584" name="Shape 584"/>
          <p:cNvSpPr txBox="1"/>
          <p:nvPr/>
        </p:nvSpPr>
        <p:spPr>
          <a:xfrm>
            <a:off x="7104823" y="8191500"/>
            <a:ext cx="86096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9900"/>
                </a:solidFill>
                <a:latin typeface="Cabin"/>
                <a:ea typeface="Cabin"/>
                <a:cs typeface="Cabin"/>
                <a:sym typeface="Cabin"/>
              </a:rPr>
              <a:t>Port 80 is the non-encrypted HTTP port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type="title"/>
          </p:nvPr>
        </p:nvSpPr>
        <p:spPr>
          <a:xfrm>
            <a:off x="1003300" y="698500"/>
            <a:ext cx="8560199" cy="22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F6D6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Accurate Hacking in the Movies</a:t>
            </a:r>
          </a:p>
        </p:txBody>
      </p:sp>
      <p:sp>
        <p:nvSpPr>
          <p:cNvPr id="590" name="Shape 590"/>
          <p:cNvSpPr txBox="1"/>
          <p:nvPr>
            <p:ph idx="1" type="body"/>
          </p:nvPr>
        </p:nvSpPr>
        <p:spPr>
          <a:xfrm>
            <a:off x="1155700" y="2603500"/>
            <a:ext cx="7175499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Matrix Reloaded</a:t>
            </a:r>
          </a:p>
          <a:p>
            <a:pPr indent="-457200" lvl="0" marL="4572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Bourne Ultimatum</a:t>
            </a:r>
          </a:p>
          <a:p>
            <a:pPr indent="-457200" lvl="0" marL="4572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Die Hard 4</a:t>
            </a:r>
          </a:p>
          <a:p>
            <a:pPr indent="-457200" lvl="0" marL="457200" marR="0" rtl="0" algn="l">
              <a:lnSpc>
                <a:spcPct val="150000"/>
              </a:lnSpc>
              <a:spcBef>
                <a:spcPts val="3500"/>
              </a:spcBef>
              <a:spcAft>
                <a:spcPts val="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...</a:t>
            </a:r>
          </a:p>
        </p:txBody>
      </p:sp>
      <p:pic>
        <p:nvPicPr>
          <p:cNvPr id="591" name="Shape 5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0300" y="4572000"/>
            <a:ext cx="4819649" cy="288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Shape 5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33000" y="469900"/>
            <a:ext cx="4800600" cy="397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Shape 593"/>
          <p:cNvSpPr txBox="1"/>
          <p:nvPr/>
        </p:nvSpPr>
        <p:spPr>
          <a:xfrm>
            <a:off x="734675" y="7965825"/>
            <a:ext cx="13040699" cy="965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F6D6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5"/>
              </a:rPr>
              <a:t>http://nmap.org/movies.html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F6D6"/>
              </a:buClr>
              <a:buFont typeface="Cabin"/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/>
        </p:nvSpPr>
        <p:spPr>
          <a:xfrm>
            <a:off x="2794000" y="1524000"/>
            <a:ext cx="11071224" cy="5540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$ 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telnet www.dr-chuck.com 80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Trying 74.208.28.177...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Connected to www.dr-chuck.com.Escape character is '^]'.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GET http://www.dr-chuck.com/page1.htm HTTP/1.0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FF00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&lt;h1&gt;The First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&lt;p&gt;If you like, you can switch to the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&lt;a href="http://www.dr-chuck.com/page2.htm"&gt;Second </a:t>
            </a:r>
            <a:b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Page&lt;/a&gt;.&lt;/p&gt;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Connection closed by foreign host.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/>
        </p:nvSpPr>
        <p:spPr>
          <a:xfrm>
            <a:off x="1838325" y="7988300"/>
            <a:ext cx="12611100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Hmmm - This looks kind of Complex..   Lots of GET commands</a:t>
            </a:r>
          </a:p>
        </p:txBody>
      </p:sp>
      <p:pic>
        <p:nvPicPr>
          <p:cNvPr id="604" name="Shape 6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0"/>
            <a:ext cx="13093700" cy="918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/>
        </p:nvSpPr>
        <p:spPr>
          <a:xfrm>
            <a:off x="1163636" y="304800"/>
            <a:ext cx="14554199" cy="791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si-csev-mbp:tex csev$ </a:t>
            </a: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telnet www.umich.edu 80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Trying 141.211.144.190...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Connected to www.umich.edu.Escape character is '^]'.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GET /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 PUBLIC "-//W3C//DTD XHTML 1.0 Strict//EN" "http://www.w3.org/TR/xhtml1/DTD/xhtml1-strict.dtd"&gt;&lt;html xmlns="http://www.w3.org/1999/xhtml" xml:lang="en" lang="en"&gt;&lt;head&gt;&lt;title&gt;University of Michigan&lt;/title&gt;&lt;meta name="description" content="University of Michigan is one of the top universities of the world, a diverse public institution of higher learning, fostering excellence in research. U-M provides outstanding undergraduate, graduate and professional education, serving the local, regional, national and international communities." /&gt;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/>
        </p:nvSpPr>
        <p:spPr>
          <a:xfrm>
            <a:off x="846137" y="-6350"/>
            <a:ext cx="14554199" cy="7391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link rel="alternate stylesheet" type="text/css" href="</a:t>
            </a: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/CSS/accessible.css</a:t>
            </a: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 media="screen" title="accessible" /&gt;&lt;link rel="stylesheet" href="</a:t>
            </a: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/CSS/print.css</a:t>
            </a: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 media="print,projection" /&gt;&lt;link rel="stylesheet" href="</a:t>
            </a: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/CSS/other.css</a:t>
            </a: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 media="handheld,tty,tv,braille,embossed,speech,aural" /&gt;</a:t>
            </a: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...  &lt;dl&gt;&lt;dt&gt;&lt;a href="http://ns.umich.edu/htdocs/releases/story.php?id=8077"&gt;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&lt;img src="</a:t>
            </a: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/Images/electric-brain.jpg</a:t>
            </a:r>
            <a:r>
              <a:rPr b="1" i="0" lang="en-US" sz="30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 width="114" height="77" alt="Top News Story" /&gt;</a:t>
            </a:r>
            <a:r>
              <a:rPr b="1" i="0" lang="en-US" sz="3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&lt;/a&gt;&lt;span class="verbose"&gt;:&lt;/span&gt;&lt;/dt&gt;&lt;dd&gt;&lt;a href="http://ns.umich.edu/htdocs/releases/story.php?id=8077"&gt;Scientists harness the power of electricity in the brain&lt;/a&gt;&lt;/dd&gt;&lt;/dl&gt;</a:t>
            </a:r>
          </a:p>
        </p:txBody>
      </p:sp>
      <p:sp>
        <p:nvSpPr>
          <p:cNvPr id="615" name="Shape 615"/>
          <p:cNvSpPr txBox="1"/>
          <p:nvPr/>
        </p:nvSpPr>
        <p:spPr>
          <a:xfrm>
            <a:off x="5076825" y="7651750"/>
            <a:ext cx="10579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As the browser reads the document, it finds </a:t>
            </a: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other URLs 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that must be retr</a:t>
            </a:r>
            <a:r>
              <a:rPr lang="en-US" sz="3600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ie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ved to produce the document.</a:t>
            </a:r>
          </a:p>
        </p:txBody>
      </p:sp>
      <p:pic>
        <p:nvPicPr>
          <p:cNvPr id="616" name="Shape 6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9300" y="7297736"/>
            <a:ext cx="2292349" cy="15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>
            <p:ph type="title"/>
          </p:nvPr>
        </p:nvSpPr>
        <p:spPr>
          <a:xfrm>
            <a:off x="647700" y="241300"/>
            <a:ext cx="6294600" cy="20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59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The big picture...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7596175" y="1187450"/>
            <a:ext cx="7327800" cy="2330100"/>
          </a:xfrm>
          <a:prstGeom prst="rect">
            <a:avLst/>
          </a:prstGeom>
          <a:noFill/>
          <a:ln cap="rnd" cmpd="sng" w="12700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&lt;!DOCTYPE html PUBLIC "-//W3C//DTD XHTML 1.0 Strict//EN" "</a:t>
            </a:r>
            <a:r>
              <a:rPr b="0" i="0" lang="en-US" sz="2100" u="sng" cap="none" strike="noStrike">
                <a:solidFill>
                  <a:srgbClr val="00FFFF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http://www.w3.org/TR/xhtml1/DTD/xhtml1-strict.dtd</a:t>
            </a: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"&gt;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&lt;html xmlns="</a:t>
            </a:r>
            <a:r>
              <a:rPr b="0" i="0" lang="en-US" sz="21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http://www.w3.org/1999/xhtml</a:t>
            </a: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" xml:lang="en"&gt;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&lt;hea</a:t>
            </a:r>
            <a:r>
              <a:rPr b="0" i="0" lang="en-US" sz="2100" u="sng" cap="none" strike="noStrike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d&gt;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21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5"/>
              </a:rPr>
              <a:t>&lt;title&gt;University of Mich</a:t>
            </a: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igan&lt;/title&gt;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....</a:t>
            </a:r>
          </a:p>
        </p:txBody>
      </p:sp>
      <p:cxnSp>
        <p:nvCxnSpPr>
          <p:cNvPr id="623" name="Shape 623"/>
          <p:cNvCxnSpPr/>
          <p:nvPr/>
        </p:nvCxnSpPr>
        <p:spPr>
          <a:xfrm flipH="1" rot="10800000">
            <a:off x="5718175" y="3349625"/>
            <a:ext cx="1387474" cy="554037"/>
          </a:xfrm>
          <a:prstGeom prst="straightConnector1">
            <a:avLst/>
          </a:prstGeom>
          <a:noFill/>
          <a:ln cap="rnd" cmpd="sng" w="889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624" name="Shape 624"/>
          <p:cNvSpPr txBox="1"/>
          <p:nvPr/>
        </p:nvSpPr>
        <p:spPr>
          <a:xfrm>
            <a:off x="7608886" y="3676650"/>
            <a:ext cx="7302500" cy="31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@import "/CSS/graphical.css"/**/;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p.text strong, .verbose, .verbose p, .verbose h2{text-indent:-876em;position:absolute}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p.text strong a{text-decoration:none}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p.text em{font-weight:bold;font-style:normal}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div.alert{background:#eee;border:1px solid red;padding:.5em;margin:0 25%}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a img{border:none}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.hot br, .quick br, dl.feature2 img{display:none}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21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div#main label, legend{font-weight:bold}</a:t>
            </a:r>
          </a:p>
        </p:txBody>
      </p:sp>
      <p:cxnSp>
        <p:nvCxnSpPr>
          <p:cNvPr id="625" name="Shape 625"/>
          <p:cNvCxnSpPr/>
          <p:nvPr/>
        </p:nvCxnSpPr>
        <p:spPr>
          <a:xfrm>
            <a:off x="5835650" y="4970462"/>
            <a:ext cx="1335086" cy="285750"/>
          </a:xfrm>
          <a:prstGeom prst="straightConnector1">
            <a:avLst/>
          </a:prstGeom>
          <a:noFill/>
          <a:ln cap="rnd" cmpd="sng" w="88900">
            <a:solidFill>
              <a:srgbClr val="FF00FF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626" name="Shape 626"/>
          <p:cNvCxnSpPr/>
          <p:nvPr/>
        </p:nvCxnSpPr>
        <p:spPr>
          <a:xfrm>
            <a:off x="5842000" y="5346700"/>
            <a:ext cx="1504949" cy="1712911"/>
          </a:xfrm>
          <a:prstGeom prst="straightConnector1">
            <a:avLst/>
          </a:prstGeom>
          <a:noFill/>
          <a:ln cap="rnd" cmpd="sng" w="88900">
            <a:solidFill>
              <a:srgbClr val="FF00FF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627" name="Shape 627"/>
          <p:cNvCxnSpPr/>
          <p:nvPr/>
        </p:nvCxnSpPr>
        <p:spPr>
          <a:xfrm>
            <a:off x="5867400" y="6565900"/>
            <a:ext cx="1645199" cy="1677599"/>
          </a:xfrm>
          <a:prstGeom prst="straightConnector1">
            <a:avLst/>
          </a:prstGeom>
          <a:noFill/>
          <a:ln cap="rnd" cmpd="sng" w="88900">
            <a:solidFill>
              <a:srgbClr val="FF00FF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628" name="Shape 628"/>
          <p:cNvCxnSpPr/>
          <p:nvPr/>
        </p:nvCxnSpPr>
        <p:spPr>
          <a:xfrm>
            <a:off x="5794825" y="5901650"/>
            <a:ext cx="1659600" cy="1800900"/>
          </a:xfrm>
          <a:prstGeom prst="straightConnector1">
            <a:avLst/>
          </a:prstGeom>
          <a:noFill/>
          <a:ln cap="rnd" cmpd="sng" w="88900">
            <a:solidFill>
              <a:srgbClr val="FF00FF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629" name="Shape 629"/>
          <p:cNvSpPr txBox="1"/>
          <p:nvPr/>
        </p:nvSpPr>
        <p:spPr>
          <a:xfrm>
            <a:off x="8513761" y="7251700"/>
            <a:ext cx="631825" cy="10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6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...</a:t>
            </a:r>
          </a:p>
        </p:txBody>
      </p:sp>
      <p:pic>
        <p:nvPicPr>
          <p:cNvPr id="630" name="Shape 6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3314700"/>
            <a:ext cx="5068886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Shape 6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75600" y="7031036"/>
            <a:ext cx="2292300" cy="154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type="title"/>
          </p:nvPr>
        </p:nvSpPr>
        <p:spPr>
          <a:xfrm>
            <a:off x="407750" y="0"/>
            <a:ext cx="15072000" cy="1981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b="1" lang="en-US" sz="7200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A browser debugger </a:t>
            </a:r>
            <a:r>
              <a:rPr b="1" i="0" lang="en-US" sz="72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reveals detail...</a:t>
            </a:r>
          </a:p>
        </p:txBody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x="1155700" y="2349500"/>
            <a:ext cx="13932000" cy="59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2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Most browsers have a developer mode so you can watch it in action</a:t>
            </a:r>
          </a:p>
          <a:p>
            <a:pPr indent="-4318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It can help explore the HTTP request-response cycle</a:t>
            </a:r>
          </a:p>
          <a:p>
            <a:pPr indent="-4318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Some simple-looking pages involve </a:t>
            </a:r>
            <a:r>
              <a:rPr b="0" i="0" lang="en-US" sz="32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lots of requests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:</a:t>
            </a:r>
          </a:p>
          <a:p>
            <a:pPr indent="-431800" lvl="4" marL="22860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HTML page(s)</a:t>
            </a:r>
          </a:p>
          <a:p>
            <a:pPr indent="-431800" lvl="4" marL="22860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Image files</a:t>
            </a:r>
          </a:p>
          <a:p>
            <a:pPr indent="-431800" lvl="4" marL="22860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CSS Style Sheets</a:t>
            </a:r>
          </a:p>
          <a:p>
            <a:pPr indent="-431800" lvl="4" marL="22860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Cabin"/>
            </a:pPr>
            <a:r>
              <a:rPr lang="en-US" sz="32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JavaScript files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Shape 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751" y="0"/>
            <a:ext cx="11784996" cy="914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Network Architecture....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Let</a:t>
            </a:r>
            <a:r>
              <a:rPr b="1" lang="en-US" sz="7600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’</a:t>
            </a: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s Write a Web Browser!</a:t>
            </a:r>
          </a:p>
        </p:txBody>
      </p:sp>
      <p:sp>
        <p:nvSpPr>
          <p:cNvPr id="648" name="Shape 648"/>
          <p:cNvSpPr txBox="1"/>
          <p:nvPr>
            <p:ph idx="1" type="body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type="title"/>
          </p:nvPr>
        </p:nvSpPr>
        <p:spPr>
          <a:xfrm>
            <a:off x="1155700" y="241300"/>
            <a:ext cx="139319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An HTTP Request in Python</a:t>
            </a:r>
          </a:p>
        </p:txBody>
      </p:sp>
      <p:pic>
        <p:nvPicPr>
          <p:cNvPr id="654" name="Shape 6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9400" y="5347825"/>
            <a:ext cx="6883500" cy="3244799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Shape 655"/>
          <p:cNvSpPr txBox="1"/>
          <p:nvPr/>
        </p:nvSpPr>
        <p:spPr>
          <a:xfrm>
            <a:off x="510400" y="1989700"/>
            <a:ext cx="15584700" cy="62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import socket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mysock = socket.socket(socket.AF_INET, socket.SOCK_STREAM)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mysock.connect(('www.py4inf.com', 80))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mysock.send('GET http://www.py4inf.com/code/romeo.txt HTTP/1.0\n\n')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while True: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mysock.recv(512)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if ( len(data) &lt; 1 ) 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break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print data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mysock.close()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/>
        </p:nvSpPr>
        <p:spPr>
          <a:xfrm>
            <a:off x="457200" y="687387"/>
            <a:ext cx="9431337" cy="7756525"/>
          </a:xfrm>
          <a:prstGeom prst="rect">
            <a:avLst/>
          </a:prstGeom>
          <a:noFill/>
          <a:ln cap="rnd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HTTP/1.1 200 OK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Date: Sun, 14 Mar 2010 23:52:41 GMT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Server: Apache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Last-Modified: Tue, 29 Dec 2009 01:31:22 GMT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ETag: "143c1b33-a7-4b395bea"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Accept-Ranges: bytes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Content-Length: 167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Content-Type: text/plain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But soft what light through yonder window breaks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It is the east and Juliet is the sun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Arise fair sun and kill the envious moon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Who is already sick and pale with grief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0566400" y="2971800"/>
            <a:ext cx="5111750" cy="276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while True: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mysock.recv(512)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if ( len(data) &lt; 1 ) 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break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1" i="0" lang="en-US" sz="24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print data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10596561" y="1333500"/>
            <a:ext cx="2740024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HTTP Header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10656886" y="7175500"/>
            <a:ext cx="23034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HTTP Body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Making HTTP Easier With urllib</a:t>
            </a:r>
          </a:p>
        </p:txBody>
      </p:sp>
      <p:sp>
        <p:nvSpPr>
          <p:cNvPr id="669" name="Shape 669"/>
          <p:cNvSpPr txBox="1"/>
          <p:nvPr>
            <p:ph idx="1" type="body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Using </a:t>
            </a:r>
            <a:r>
              <a:rPr b="1" i="0" lang="en-US" sz="7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urllib</a:t>
            </a:r>
            <a:r>
              <a:rPr b="1" i="0" lang="en-US" sz="7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in Python</a:t>
            </a:r>
          </a:p>
        </p:txBody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1155700" y="2603500"/>
            <a:ext cx="13931900" cy="1841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Since HTTP is so common, we have a library that does all the socket work for us and makes web pages look like a file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709612" y="4768850"/>
            <a:ext cx="14820899" cy="276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b="1" i="0" lang="en-US" sz="31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fhand = </a:t>
            </a:r>
            <a:r>
              <a:rPr b="1" i="0" lang="en-US" sz="31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urllib.urlopen</a:t>
            </a: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('http://www.py4inf.com/code/romeo.txt')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100" u="none" cap="none" strike="noStrike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line in fhand: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print line.strip()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3401525" y="8216900"/>
            <a:ext cx="84767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http://docs.python.org/library/urllib.html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3944600" y="8216900"/>
            <a:ext cx="17939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urllib1.py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/>
        </p:nvSpPr>
        <p:spPr>
          <a:xfrm>
            <a:off x="709612" y="1035050"/>
            <a:ext cx="14820899" cy="276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b="1" i="0" lang="en-US" sz="31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fhand = </a:t>
            </a:r>
            <a:r>
              <a:rPr b="1" i="0" lang="en-US" sz="31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urllib.urlopen</a:t>
            </a: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('http://www.py4inf.com/code/romeo.txt')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line in fhand: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1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print line.strip()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3238500" y="4930775"/>
            <a:ext cx="10239000" cy="235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But soft what light through yonder window breaks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It is the east and Juliet is the sun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Arise fair sun and kill the envious moon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Who is already sick and pale with grief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13944600" y="8216900"/>
            <a:ext cx="17939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urllib1.py</a:t>
            </a:r>
          </a:p>
        </p:txBody>
      </p:sp>
      <p:sp>
        <p:nvSpPr>
          <p:cNvPr id="686" name="Shape 686"/>
          <p:cNvSpPr txBox="1"/>
          <p:nvPr/>
        </p:nvSpPr>
        <p:spPr>
          <a:xfrm>
            <a:off x="3401525" y="8216900"/>
            <a:ext cx="84767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http://docs.python.org/library/urllib.html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Like a file...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965200" y="2901950"/>
            <a:ext cx="14566899" cy="4419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fhand = urllib.urlopen('http://www.py4inf.com/code/romeo.txt')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counts = dict()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for line in fhand: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    words = line.split()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    for word in words: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 counts[word] = counts.get(word,0) + 1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print counts</a:t>
            </a:r>
          </a:p>
        </p:txBody>
      </p:sp>
      <p:sp>
        <p:nvSpPr>
          <p:cNvPr id="693" name="Shape 693"/>
          <p:cNvSpPr txBox="1"/>
          <p:nvPr/>
        </p:nvSpPr>
        <p:spPr>
          <a:xfrm>
            <a:off x="13527087" y="8229600"/>
            <a:ext cx="24146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urlwords.py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/>
          <p:nvPr>
            <p:ph type="title"/>
          </p:nvPr>
        </p:nvSpPr>
        <p:spPr>
          <a:xfrm>
            <a:off x="1155700" y="241300"/>
            <a:ext cx="13931900" cy="153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Reading Web Pages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508000" y="2286000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fhand = urllib.urlopen('http://www.dr-chuck.com/page1.htm')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line in fhand: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print line.strip()</a:t>
            </a:r>
          </a:p>
        </p:txBody>
      </p:sp>
      <p:sp>
        <p:nvSpPr>
          <p:cNvPr id="700" name="Shape 700"/>
          <p:cNvSpPr txBox="1"/>
          <p:nvPr/>
        </p:nvSpPr>
        <p:spPr>
          <a:xfrm>
            <a:off x="3683000" y="5651500"/>
            <a:ext cx="12055499" cy="2921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&lt;h1&gt;The First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If you like, you can switch to the &lt;a href="http://www.dr-chuck.com/page2.htm"&gt;Second Page&lt;/a&gt;.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944600" y="8216900"/>
            <a:ext cx="17939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urllib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2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.py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>
            <p:ph type="title"/>
          </p:nvPr>
        </p:nvSpPr>
        <p:spPr>
          <a:xfrm>
            <a:off x="508000" y="241300"/>
            <a:ext cx="15176400" cy="153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Going from one page to another...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508000" y="2286000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fhand = urllib.urlopen('http://www.dr-chuck.com/page1.htm')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line in fhand: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print line.strip()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2890850" y="5245200"/>
            <a:ext cx="13174499" cy="2921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&lt;h1&gt;The First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If you like, you can switch to the </a:t>
            </a:r>
            <a:b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&lt;a href="</a:t>
            </a:r>
            <a:r>
              <a:rPr b="1" i="0" lang="en-US" sz="3300" u="sng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http://www.dr-chuck.com/</a:t>
            </a:r>
            <a:br>
              <a:rPr b="1" i="0" lang="en-US" sz="33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en-US" sz="33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page2.htm</a:t>
            </a: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"&gt;Second</a:t>
            </a:r>
            <a:r>
              <a:rPr b="1" lang="en-US" sz="3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Page&lt;/a&gt;.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b="1" i="0" lang="en-US" sz="33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/>
          <p:nvPr>
            <p:ph type="title"/>
          </p:nvPr>
        </p:nvSpPr>
        <p:spPr>
          <a:xfrm>
            <a:off x="4370950" y="1226625"/>
            <a:ext cx="7514099" cy="2528999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164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G</a:t>
            </a:r>
            <a:r>
              <a:rPr b="0" i="0" lang="en-US" sz="16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o</a:t>
            </a:r>
            <a:r>
              <a:rPr b="0" i="0" lang="en-US" sz="164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o</a:t>
            </a:r>
            <a:r>
              <a:rPr b="0" i="0" lang="en-US" sz="164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g</a:t>
            </a:r>
            <a:r>
              <a:rPr b="0" i="0" lang="en-US" sz="164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l</a:t>
            </a:r>
            <a:r>
              <a:rPr b="0" i="0" lang="en-US" sz="16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e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660400" y="4191000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fhand = urllib.urlopen('http://www.dr-chuck.com/page1.htm')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line in fhand: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print line.strip()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Transport Control Protocol (TCP)</a:t>
            </a:r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1155700" y="2603500"/>
            <a:ext cx="7264399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Built on top of IP (Internet Protocol)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Assumes IP might lose some data - stores and retransmits data if it seems to be lost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Handles 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flow control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using a transmit window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Provides a nice reliable 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pipe</a:t>
            </a: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9100" y="2501900"/>
            <a:ext cx="6007199" cy="46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9607600" y="3826250"/>
            <a:ext cx="5410200" cy="673199"/>
          </a:xfrm>
          <a:prstGeom prst="rect">
            <a:avLst/>
          </a:prstGeom>
          <a:noFill/>
          <a:ln cap="rnd" cmpd="sng" w="254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8686825" y="7562850"/>
            <a:ext cx="7264499" cy="83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Source: </a:t>
            </a:r>
            <a:r>
              <a:rPr b="0" i="0" lang="en-US" sz="25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http://en.wikipedia.org/wiki/Internet_Protocol_Suite</a:t>
            </a:r>
            <a:r>
              <a:rPr b="0" i="0" lang="en-US" sz="25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/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Parsing HTML </a:t>
            </a:r>
            <a:b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(a.k.a. Web Scraping)</a:t>
            </a:r>
          </a:p>
        </p:txBody>
      </p:sp>
      <p:sp>
        <p:nvSpPr>
          <p:cNvPr id="720" name="Shape 720"/>
          <p:cNvSpPr txBox="1"/>
          <p:nvPr>
            <p:ph idx="1" type="body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What is Web Scraping?</a:t>
            </a:r>
          </a:p>
        </p:txBody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1155700" y="2540000"/>
            <a:ext cx="139319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533400" lvl="0" marL="749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When a program or script pretends to be a browser and retrieves web pages, looks at those web pages, extracts information, and then looks at more web pages</a:t>
            </a:r>
          </a:p>
          <a:p>
            <a:pPr indent="-533400" lvl="0" marL="7493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Search engines scrape web pages - we call this 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spidering the web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or 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web crawling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3975100" y="7562850"/>
            <a:ext cx="88529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http://en.wikipedia.org/wiki/Web_scraping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http://en.wikipedia.org/wiki/Web_crawler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/>
        </p:nvSpPr>
        <p:spPr>
          <a:xfrm>
            <a:off x="13068300" y="571500"/>
            <a:ext cx="2019299" cy="81026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1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0" i="0" lang="en-US" sz="41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Server</a:t>
            </a:r>
          </a:p>
        </p:txBody>
      </p:sp>
      <p:cxnSp>
        <p:nvCxnSpPr>
          <p:cNvPr id="733" name="Shape 733"/>
          <p:cNvCxnSpPr/>
          <p:nvPr/>
        </p:nvCxnSpPr>
        <p:spPr>
          <a:xfrm flipH="1">
            <a:off x="7265986" y="1878011"/>
            <a:ext cx="5657849" cy="22225"/>
          </a:xfrm>
          <a:prstGeom prst="straightConnector1">
            <a:avLst/>
          </a:prstGeom>
          <a:noFill/>
          <a:ln cap="rnd" cmpd="sng" w="889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734" name="Shape 734"/>
          <p:cNvSpPr txBox="1"/>
          <p:nvPr/>
        </p:nvSpPr>
        <p:spPr>
          <a:xfrm>
            <a:off x="9607550" y="977900"/>
            <a:ext cx="9572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GET</a:t>
            </a:r>
          </a:p>
        </p:txBody>
      </p:sp>
      <p:cxnSp>
        <p:nvCxnSpPr>
          <p:cNvPr id="735" name="Shape 735"/>
          <p:cNvCxnSpPr/>
          <p:nvPr/>
        </p:nvCxnSpPr>
        <p:spPr>
          <a:xfrm rot="10800000">
            <a:off x="7088187" y="3175000"/>
            <a:ext cx="5611812" cy="0"/>
          </a:xfrm>
          <a:prstGeom prst="straightConnector1">
            <a:avLst/>
          </a:prstGeom>
          <a:noFill/>
          <a:ln cap="rnd" cmpd="sng" w="88900">
            <a:solidFill>
              <a:srgbClr val="00FF00"/>
            </a:solidFill>
            <a:prstDash val="solid"/>
            <a:miter/>
            <a:headEnd len="med" w="med" type="none"/>
            <a:tailEnd len="med" w="med" type="stealth"/>
          </a:ln>
        </p:spPr>
      </p:cxnSp>
      <p:sp>
        <p:nvSpPr>
          <p:cNvPr id="736" name="Shape 736"/>
          <p:cNvSpPr txBox="1"/>
          <p:nvPr/>
        </p:nvSpPr>
        <p:spPr>
          <a:xfrm>
            <a:off x="9434511" y="2247900"/>
            <a:ext cx="1304924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HTML</a:t>
            </a:r>
          </a:p>
        </p:txBody>
      </p:sp>
      <p:pic>
        <p:nvPicPr>
          <p:cNvPr id="737" name="Shape 7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4900" y="722312"/>
            <a:ext cx="4508500" cy="3354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Shape 7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4500" y="4470400"/>
            <a:ext cx="8191499" cy="380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9" name="Shape 739"/>
          <p:cNvCxnSpPr/>
          <p:nvPr/>
        </p:nvCxnSpPr>
        <p:spPr>
          <a:xfrm flipH="1">
            <a:off x="8026399" y="5857875"/>
            <a:ext cx="4673600" cy="22225"/>
          </a:xfrm>
          <a:prstGeom prst="straightConnector1">
            <a:avLst/>
          </a:prstGeom>
          <a:noFill/>
          <a:ln cap="rnd" cmpd="sng" w="88900">
            <a:solidFill>
              <a:srgbClr val="00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740" name="Shape 740"/>
          <p:cNvSpPr txBox="1"/>
          <p:nvPr/>
        </p:nvSpPr>
        <p:spPr>
          <a:xfrm>
            <a:off x="10496550" y="3911600"/>
            <a:ext cx="9572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GET</a:t>
            </a:r>
          </a:p>
        </p:txBody>
      </p:sp>
      <p:cxnSp>
        <p:nvCxnSpPr>
          <p:cNvPr id="741" name="Shape 741"/>
          <p:cNvCxnSpPr/>
          <p:nvPr/>
        </p:nvCxnSpPr>
        <p:spPr>
          <a:xfrm flipH="1">
            <a:off x="4046537" y="7088186"/>
            <a:ext cx="8720136" cy="692149"/>
          </a:xfrm>
          <a:prstGeom prst="straightConnector1">
            <a:avLst/>
          </a:prstGeom>
          <a:noFill/>
          <a:ln cap="rnd" cmpd="sng" w="88900">
            <a:solidFill>
              <a:srgbClr val="00FF00"/>
            </a:solidFill>
            <a:prstDash val="solid"/>
            <a:miter/>
            <a:headEnd len="med" w="med" type="none"/>
            <a:tailEnd len="med" w="med" type="stealth"/>
          </a:ln>
        </p:spPr>
      </p:cxnSp>
      <p:sp>
        <p:nvSpPr>
          <p:cNvPr id="742" name="Shape 742"/>
          <p:cNvSpPr txBox="1"/>
          <p:nvPr/>
        </p:nvSpPr>
        <p:spPr>
          <a:xfrm>
            <a:off x="9078911" y="7645400"/>
            <a:ext cx="1304924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HTML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Why Scrape?</a:t>
            </a:r>
          </a:p>
        </p:txBody>
      </p:sp>
      <p:sp>
        <p:nvSpPr>
          <p:cNvPr id="748" name="Shape 748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533400" lvl="0" marL="749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Pull data - particularly social data - who links to who?</a:t>
            </a:r>
          </a:p>
          <a:p>
            <a:pPr indent="-533400" lvl="0" marL="7493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Get your own data back out of some system that has no 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export capability</a:t>
            </a: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  <a:p>
            <a:pPr indent="-533400" lvl="0" marL="7493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Monitor a site for new information</a:t>
            </a:r>
          </a:p>
          <a:p>
            <a:pPr indent="-533400" lvl="0" marL="7493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Spider the web to make a database for a search engine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Scraping Web Pages</a:t>
            </a:r>
          </a:p>
        </p:txBody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1155700" y="2603500"/>
            <a:ext cx="13931900" cy="570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-533400" lvl="0" marL="749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There is some controversy about web page scraping and some sites are a bit snippy about it.</a:t>
            </a:r>
          </a:p>
          <a:p>
            <a:pPr indent="-533400" lvl="1" marL="10414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Google:   facebook scraping block</a:t>
            </a:r>
          </a:p>
          <a:p>
            <a:pPr indent="-533400" lvl="0" marL="7493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Republishing copyrighted information is not allowed</a:t>
            </a:r>
          </a:p>
          <a:p>
            <a:pPr indent="-533400" lvl="0" marL="749300" marR="0" rtl="0" algn="l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Violating terms of service is not allowed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>
            <p:ph type="title"/>
          </p:nvPr>
        </p:nvSpPr>
        <p:spPr>
          <a:xfrm>
            <a:off x="1155700" y="241300"/>
            <a:ext cx="13932000" cy="1705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6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http://www.facebook.com/terms.php</a:t>
            </a:r>
          </a:p>
        </p:txBody>
      </p:sp>
      <p:pic>
        <p:nvPicPr>
          <p:cNvPr id="760" name="Shape 7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8600" y="2044700"/>
            <a:ext cx="7848599" cy="6819899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Shape 761"/>
          <p:cNvSpPr/>
          <p:nvPr/>
        </p:nvSpPr>
        <p:spPr>
          <a:xfrm>
            <a:off x="2400300" y="7759700"/>
            <a:ext cx="1269899" cy="1269899"/>
          </a:xfrm>
          <a:prstGeom prst="rightArrow">
            <a:avLst>
              <a:gd fmla="val 39354" name="adj1"/>
              <a:gd fmla="val 20867" name="adj2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/>
          <p:nvPr>
            <p:ph type="title"/>
          </p:nvPr>
        </p:nvSpPr>
        <p:spPr>
          <a:xfrm>
            <a:off x="948650" y="241300"/>
            <a:ext cx="145436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7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 Easy Way - </a:t>
            </a:r>
            <a:r>
              <a:rPr b="1" i="0" lang="en-US" sz="78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Beautiful Soup</a:t>
            </a:r>
          </a:p>
        </p:txBody>
      </p:sp>
      <p:sp>
        <p:nvSpPr>
          <p:cNvPr id="767" name="Shape 767"/>
          <p:cNvSpPr txBox="1"/>
          <p:nvPr>
            <p:ph idx="1" type="body"/>
          </p:nvPr>
        </p:nvSpPr>
        <p:spPr>
          <a:xfrm>
            <a:off x="1511300" y="2590800"/>
            <a:ext cx="13233399" cy="2882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787400" lvl="0" marL="1104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You could do string searches the hard way</a:t>
            </a:r>
          </a:p>
          <a:p>
            <a:pPr indent="-787400" lvl="0" marL="11049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Or use the free software called </a:t>
            </a:r>
            <a:r>
              <a:rPr b="0" i="0" lang="en-US" sz="38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BeautifulSoup</a:t>
            </a: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from www.crummy.com</a:t>
            </a:r>
          </a:p>
        </p:txBody>
      </p:sp>
      <p:sp>
        <p:nvSpPr>
          <p:cNvPr id="768" name="Shape 768"/>
          <p:cNvSpPr txBox="1"/>
          <p:nvPr/>
        </p:nvSpPr>
        <p:spPr>
          <a:xfrm>
            <a:off x="2543075" y="5753775"/>
            <a:ext cx="11022000" cy="1052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8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http://www.crummy.com/software/BeautifulSoup/</a:t>
            </a:r>
          </a:p>
          <a:p>
            <a:pPr lvl="0" rtl="0" algn="ctr">
              <a:spcBef>
                <a:spcPts val="0"/>
              </a:spcBef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http://www.pythonlearn.com/code/BeautifulSoup.py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Font typeface="Cabin"/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769" name="Shape 769"/>
          <p:cNvSpPr txBox="1"/>
          <p:nvPr/>
        </p:nvSpPr>
        <p:spPr>
          <a:xfrm>
            <a:off x="729849" y="7516025"/>
            <a:ext cx="14796299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b="0" i="0" lang="en-US" sz="38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Place the </a:t>
            </a:r>
            <a:r>
              <a:rPr b="0" i="0" lang="en-US" sz="38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BeautifulSoup.py</a:t>
            </a:r>
            <a:r>
              <a:rPr b="0" i="0" lang="en-US" sz="38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file in the same folder as your Python code...</a:t>
            </a:r>
          </a:p>
        </p:txBody>
      </p:sp>
      <p:sp>
        <p:nvSpPr>
          <p:cNvPr id="770" name="Shape 770"/>
          <p:cNvSpPr txBox="1"/>
          <p:nvPr/>
        </p:nvSpPr>
        <p:spPr>
          <a:xfrm>
            <a:off x="2793400" y="8082225"/>
            <a:ext cx="10669200" cy="64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bin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1727200" y="685800"/>
            <a:ext cx="13639799" cy="7478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urllib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from BeautifulSoup import *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url = raw_input('Enter - ')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html = urllib.urlopen(url).read()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soup = BeautifulSoup(html)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# Retrieve a list of the anchor tags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# Each tag is like a dictionary of HTML attributes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tags = soup('a')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tag in tags: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b="1" i="0" lang="en-US" sz="30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print tag.get('href', None)</a:t>
            </a:r>
          </a:p>
        </p:txBody>
      </p:sp>
      <p:sp>
        <p:nvSpPr>
          <p:cNvPr id="776" name="Shape 776"/>
          <p:cNvSpPr txBox="1"/>
          <p:nvPr/>
        </p:nvSpPr>
        <p:spPr>
          <a:xfrm>
            <a:off x="13485325" y="8229600"/>
            <a:ext cx="2415000" cy="64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urllinks.py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 txBox="1"/>
          <p:nvPr/>
        </p:nvSpPr>
        <p:spPr>
          <a:xfrm>
            <a:off x="660400" y="3124200"/>
            <a:ext cx="9650399" cy="350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i="0" lang="en-US" sz="36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html = urllib.urlopen(url).read()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i="0" lang="en-US" sz="3600" u="none" cap="none" strike="noStrik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soup = BeautifulSoup(html)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3600" u="none" cap="none" strike="noStrike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i="0" lang="en-US" sz="3600" u="none" cap="none" strike="noStrik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tags = soup('a')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i="0" lang="en-US" sz="3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for tag in tags: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i="0" lang="en-US" sz="3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print tag.get('</a:t>
            </a:r>
            <a:r>
              <a:rPr i="0" lang="en-US" sz="3600" u="none" cap="none" strike="noStrike">
                <a:solidFill>
                  <a:srgbClr val="FF7F00"/>
                </a:solidFill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i="0" lang="en-US" sz="3600" u="none" cap="none" strike="noStrike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', None)</a:t>
            </a:r>
          </a:p>
        </p:txBody>
      </p:sp>
      <p:sp>
        <p:nvSpPr>
          <p:cNvPr id="782" name="Shape 782"/>
          <p:cNvSpPr txBox="1"/>
          <p:nvPr/>
        </p:nvSpPr>
        <p:spPr>
          <a:xfrm>
            <a:off x="6853775" y="6983400"/>
            <a:ext cx="9069600" cy="17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python urllinks.py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Enter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- 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http://www.dr-chuck.com/page1.htm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00FFFF"/>
                </a:solidFill>
                <a:latin typeface="Cabin"/>
                <a:ea typeface="Cabin"/>
                <a:cs typeface="Cabin"/>
                <a:sym typeface="Cabin"/>
              </a:rPr>
              <a:t>http://www.dr-chuck.com/page2.htm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6918750" y="546400"/>
            <a:ext cx="8885400" cy="233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&lt;h1&gt;The First Page&lt;/h1&gt;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&lt;p&gt;If you like, you can switch to the&lt;</a:t>
            </a: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a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0" i="0" lang="en-US" sz="3600" u="none" cap="none" strike="noStrike">
                <a:solidFill>
                  <a:srgbClr val="FF7F00"/>
                </a:solidFill>
                <a:latin typeface="Cabin"/>
                <a:ea typeface="Cabin"/>
                <a:cs typeface="Cabin"/>
                <a:sym typeface="Cabin"/>
              </a:rPr>
              <a:t>href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="</a:t>
            </a:r>
            <a:r>
              <a:rPr b="0" i="0" lang="en-US" sz="3600" u="none" cap="none" strike="noStrike">
                <a:solidFill>
                  <a:srgbClr val="00FFFF"/>
                </a:solidFill>
                <a:latin typeface="Cabin"/>
                <a:ea typeface="Cabin"/>
                <a:cs typeface="Cabin"/>
                <a:sym typeface="Cabin"/>
              </a:rPr>
              <a:t>http://www.dr-chuck.com/page2.htm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"&gt;Second Page&lt;/</a:t>
            </a:r>
            <a:r>
              <a:rPr b="0" i="0" lang="en-US" sz="3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a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&gt;.&lt;/p&gt;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1" i="0" lang="en-US" sz="78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Summary</a:t>
            </a:r>
          </a:p>
        </p:txBody>
      </p:sp>
      <p:sp>
        <p:nvSpPr>
          <p:cNvPr id="789" name="Shape 789"/>
          <p:cNvSpPr txBox="1"/>
          <p:nvPr>
            <p:ph idx="1" type="body"/>
          </p:nvPr>
        </p:nvSpPr>
        <p:spPr>
          <a:xfrm>
            <a:off x="1511300" y="2819400"/>
            <a:ext cx="13233299" cy="535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469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 TCP/IP gives us pipes / sockets between applications</a:t>
            </a:r>
          </a:p>
          <a:p>
            <a:pPr indent="-469900" lvl="0" marL="457200" marR="0" rtl="0" algn="l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We designed application protocols to make use of these pipes</a:t>
            </a:r>
          </a:p>
          <a:p>
            <a:pPr indent="-469900" lvl="0" marL="457200" marR="0" rtl="0" algn="l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HyperText Trans</a:t>
            </a:r>
            <a:r>
              <a:rPr lang="en-US" sz="3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fer</a:t>
            </a: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Protocol (HTTP) is a simple yet powerful protocol</a:t>
            </a:r>
          </a:p>
          <a:p>
            <a:pPr indent="-469900" lvl="0" marL="457200" marR="0" rtl="0" algn="l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Python has good support for sockets, HTTP, and HTML parsing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4419600" y="8001000"/>
            <a:ext cx="110939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http://www.flickr.com/photos/kitcowan/2103850699/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0000" y="1244600"/>
            <a:ext cx="406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00" y="1435100"/>
            <a:ext cx="7467600" cy="5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774700" y="7226300"/>
            <a:ext cx="97046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6"/>
              </a:rPr>
              <a:t>http://en.wikipedia.org/wiki/Tin_can_telephone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/>
          <p:nvPr>
            <p:ph type="title"/>
          </p:nvPr>
        </p:nvSpPr>
        <p:spPr>
          <a:xfrm>
            <a:off x="1155700" y="241300"/>
            <a:ext cx="13932000" cy="811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rgbClr val="FFFF00"/>
                </a:solidFill>
              </a:rPr>
              <a:t>Acknowledgements / Contributions</a:t>
            </a:r>
          </a:p>
        </p:txBody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6" name="Shape 796"/>
          <p:cNvSpPr txBox="1"/>
          <p:nvPr/>
        </p:nvSpPr>
        <p:spPr>
          <a:xfrm>
            <a:off x="1206100" y="1381725"/>
            <a:ext cx="6797699" cy="708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Thes slide are Copyright 2010-  Charles R. Severance (</a:t>
            </a:r>
            <a:r>
              <a:rPr lang="en-US" sz="1800" u="sng">
                <a:solidFill>
                  <a:srgbClr val="FFFF00"/>
                </a:solidFill>
                <a:hlinkClick r:id="rId3"/>
              </a:rPr>
              <a:t>www.dr-chuck.com</a:t>
            </a:r>
            <a:r>
              <a:rPr lang="en-US" sz="1800">
                <a:solidFill>
                  <a:srgbClr val="FFFFFF"/>
                </a:solidFill>
              </a:rPr>
              <a:t>) of the University of Michigan School of Information and </a:t>
            </a:r>
            <a:r>
              <a:rPr lang="en-US" sz="1800" u="sng">
                <a:solidFill>
                  <a:srgbClr val="FFFF00"/>
                </a:solidFill>
                <a:hlinkClick r:id="rId4"/>
              </a:rPr>
              <a:t>open.umich.edu</a:t>
            </a:r>
            <a:r>
              <a:rPr lang="en-US" sz="1800">
                <a:solidFill>
                  <a:srgbClr val="FFFFFF"/>
                </a:solidFill>
              </a:rPr>
              <a:t>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Initial Development: Charles Severance, University of Michigan School of Information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… Insert new Contributors here</a:t>
            </a:r>
          </a:p>
        </p:txBody>
      </p:sp>
      <p:pic>
        <p:nvPicPr>
          <p:cNvPr id="797" name="Shape 7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900" y="134650"/>
            <a:ext cx="1024800" cy="10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97687" y="312850"/>
            <a:ext cx="1968599" cy="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8704400" y="1512200"/>
            <a:ext cx="6797699" cy="708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...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1155700" y="241300"/>
            <a:ext cx="13931900" cy="229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rIns="38100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76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TCP Connections /</a:t>
            </a:r>
            <a:r>
              <a:rPr b="1" i="0" lang="en-US" sz="7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1" i="0" lang="en-US" sz="76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Sockets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3644900" y="8293100"/>
            <a:ext cx="9547499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http://en.wikipedia.org/wiki/Internet_socket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490475" y="2907625"/>
            <a:ext cx="13369500" cy="16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“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In computer networking, an Internet 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socket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or network </a:t>
            </a:r>
            <a:r>
              <a:rPr b="0" i="0" lang="en-US" sz="36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socket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is an endpoint of a bidirectional </a:t>
            </a:r>
            <a:r>
              <a:rPr b="0" i="0" lang="en-US" sz="3600" u="none" cap="none" strike="noStrike">
                <a:solidFill>
                  <a:srgbClr val="00FFFF"/>
                </a:solidFill>
                <a:latin typeface="Cabin"/>
                <a:ea typeface="Cabin"/>
                <a:cs typeface="Cabin"/>
                <a:sym typeface="Cabin"/>
              </a:rPr>
              <a:t>inter-process 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communication flow across an </a:t>
            </a:r>
            <a:r>
              <a:rPr b="0" i="0" lang="en-US" sz="3600" u="none" cap="none" strike="noStrike">
                <a:solidFill>
                  <a:srgbClr val="E06666"/>
                </a:solidFill>
                <a:latin typeface="Cabin"/>
                <a:ea typeface="Cabin"/>
                <a:cs typeface="Cabin"/>
                <a:sym typeface="Cabin"/>
              </a:rPr>
              <a:t>Internet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Protocol-based computer network, such as the </a:t>
            </a:r>
            <a:r>
              <a:rPr b="0" i="0" lang="en-US" sz="3600" u="none" cap="none" strike="noStrike">
                <a:solidFill>
                  <a:srgbClr val="E06666"/>
                </a:solidFill>
                <a:latin typeface="Cabin"/>
                <a:ea typeface="Cabin"/>
                <a:cs typeface="Cabin"/>
                <a:sym typeface="Cabin"/>
              </a:rPr>
              <a:t>Internet.</a:t>
            </a:r>
            <a:r>
              <a:rPr lang="en-US" sz="3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”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2062" y="5256212"/>
            <a:ext cx="3600599" cy="27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7213600" y="5732462"/>
            <a:ext cx="21909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b="0" i="0" lang="en-US" sz="50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Internet</a:t>
            </a:r>
          </a:p>
        </p:txBody>
      </p:sp>
      <p:sp>
        <p:nvSpPr>
          <p:cNvPr id="325" name="Shape 325"/>
          <p:cNvSpPr/>
          <p:nvPr/>
        </p:nvSpPr>
        <p:spPr>
          <a:xfrm>
            <a:off x="3187700" y="5410200"/>
            <a:ext cx="2286000" cy="2603399"/>
          </a:xfrm>
          <a:prstGeom prst="roundRect">
            <a:avLst>
              <a:gd fmla="val 18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39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Process</a:t>
            </a:r>
          </a:p>
        </p:txBody>
      </p:sp>
      <p:sp>
        <p:nvSpPr>
          <p:cNvPr id="326" name="Shape 326"/>
          <p:cNvSpPr/>
          <p:nvPr/>
        </p:nvSpPr>
        <p:spPr>
          <a:xfrm>
            <a:off x="10947400" y="5257800"/>
            <a:ext cx="2286000" cy="2603399"/>
          </a:xfrm>
          <a:prstGeom prst="roundRect">
            <a:avLst>
              <a:gd fmla="val 18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39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Process</a:t>
            </a:r>
          </a:p>
        </p:txBody>
      </p:sp>
      <p:sp>
        <p:nvSpPr>
          <p:cNvPr id="327" name="Shape 327"/>
          <p:cNvSpPr/>
          <p:nvPr/>
        </p:nvSpPr>
        <p:spPr>
          <a:xfrm>
            <a:off x="5397500" y="6451600"/>
            <a:ext cx="5600699" cy="1016099"/>
          </a:xfrm>
          <a:prstGeom prst="leftRightArrow">
            <a:avLst>
              <a:gd fmla="val 2174" name="adj1"/>
              <a:gd fmla="val 4986" name="adj2"/>
            </a:avLst>
          </a:prstGeom>
          <a:blipFill rotWithShape="1">
            <a:blip r:embed="rId5">
              <a:alphaModFix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Socket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1511300" y="241300"/>
            <a:ext cx="132333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1" i="0" lang="en-US" sz="78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TCP</a:t>
            </a:r>
            <a:r>
              <a:rPr b="1" i="0" lang="en-US" sz="7800" u="none" cap="none" strike="noStrike">
                <a:solidFill>
                  <a:srgbClr val="FFD966"/>
                </a:solidFill>
                <a:latin typeface="Cabin"/>
                <a:ea typeface="Cabin"/>
                <a:cs typeface="Cabin"/>
                <a:sym typeface="Cabin"/>
              </a:rPr>
              <a:t> Port Numbers</a:t>
            </a:r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1511300" y="2590800"/>
            <a:ext cx="13233399" cy="5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787400" lvl="0" marL="1104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</a:t>
            </a:r>
            <a:r>
              <a:rPr b="0" i="0" lang="en-US" sz="38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port</a:t>
            </a: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is an </a:t>
            </a:r>
            <a:r>
              <a:rPr b="0" i="0" lang="en-US" sz="38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application-specific</a:t>
            </a: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 or process-specific software communications endpoint</a:t>
            </a:r>
          </a:p>
          <a:p>
            <a:pPr indent="-787400" lvl="0" marL="11049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It allows multiple networked applications to coexist on the same server.</a:t>
            </a:r>
          </a:p>
          <a:p>
            <a:pPr indent="-787400" lvl="0" marL="11049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b="0" i="0" lang="en-US" sz="3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There is a list of well-known TCP port numbers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2430448" y="8185150"/>
            <a:ext cx="10902000" cy="6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228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b="0" i="0" lang="en-US" sz="3000" u="sng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http://en.wikipedia.org/wiki/TCP_and_UDP_port</a:t>
            </a:r>
            <a:r>
              <a:rPr b="0" i="0" lang="en-US" sz="3000" u="none" cap="none" strike="noStrike">
                <a:solidFill>
                  <a:srgbClr val="FFFF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5136" y="3152775"/>
            <a:ext cx="2755900" cy="208438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1955800" y="520700"/>
            <a:ext cx="6667500" cy="7734299"/>
          </a:xfrm>
          <a:prstGeom prst="rect">
            <a:avLst/>
          </a:prstGeom>
          <a:noFill/>
          <a:ln cap="rnd" cmpd="sng" w="76200">
            <a:solidFill>
              <a:srgbClr val="FF7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www.umich.edu</a:t>
            </a:r>
          </a:p>
        </p:txBody>
      </p:sp>
      <p:grpSp>
        <p:nvGrpSpPr>
          <p:cNvPr id="341" name="Shape 341"/>
          <p:cNvGrpSpPr/>
          <p:nvPr/>
        </p:nvGrpSpPr>
        <p:grpSpPr>
          <a:xfrm>
            <a:off x="12898436" y="2736850"/>
            <a:ext cx="2578099" cy="1854200"/>
            <a:chOff x="0" y="0"/>
            <a:chExt cx="2576512" cy="1854200"/>
          </a:xfrm>
        </p:grpSpPr>
        <p:grpSp>
          <p:nvGrpSpPr>
            <p:cNvPr id="342" name="Shape 342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43" name="Shape 343"/>
              <p:cNvGrpSpPr/>
              <p:nvPr/>
            </p:nvGrpSpPr>
            <p:grpSpPr>
              <a:xfrm>
                <a:off x="352425" y="0"/>
                <a:ext cx="1878011" cy="1184275"/>
                <a:chOff x="0" y="0"/>
                <a:chExt cx="1878011" cy="1184275"/>
              </a:xfrm>
            </p:grpSpPr>
            <p:sp>
              <p:nvSpPr>
                <p:cNvPr id="344" name="Shape 344"/>
                <p:cNvSpPr txBox="1"/>
                <p:nvPr/>
              </p:nvSpPr>
              <p:spPr>
                <a:xfrm>
                  <a:off x="0" y="0"/>
                  <a:ext cx="1878011" cy="1184275"/>
                </a:xfrm>
                <a:prstGeom prst="rect">
                  <a:avLst/>
                </a:prstGeom>
                <a:solidFill>
                  <a:schemeClr val="accent1"/>
                </a:solidFill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t" bIns="0" lIns="0" rIns="0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Shape 345"/>
                <p:cNvSpPr/>
                <p:nvPr/>
              </p:nvSpPr>
              <p:spPr>
                <a:xfrm>
                  <a:off x="149225" y="106361"/>
                  <a:ext cx="1576386" cy="973136"/>
                </a:xfrm>
                <a:prstGeom prst="roundRect">
                  <a:avLst>
                    <a:gd fmla="val 1490" name="adj"/>
                  </a:avLst>
                </a:prstGeom>
                <a:solidFill>
                  <a:srgbClr val="FFFFFF"/>
                </a:solidFill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t" bIns="0" lIns="0" rIns="0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6" name="Shape 346"/>
              <p:cNvGrpSpPr/>
              <p:nvPr/>
            </p:nvGrpSpPr>
            <p:grpSpPr>
              <a:xfrm>
                <a:off x="0" y="1543050"/>
                <a:ext cx="2576512" cy="311150"/>
                <a:chOff x="0" y="0"/>
                <a:chExt cx="2576512" cy="309562"/>
              </a:xfrm>
            </p:grpSpPr>
            <p:cxnSp>
              <p:nvCxnSpPr>
                <p:cNvPr id="347" name="Shape 347"/>
                <p:cNvCxnSpPr/>
                <p:nvPr/>
              </p:nvCxnSpPr>
              <p:spPr>
                <a:xfrm flipH="1">
                  <a:off x="0" y="0"/>
                  <a:ext cx="341311" cy="241299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348" name="Shape 348"/>
                <p:cNvCxnSpPr/>
                <p:nvPr/>
              </p:nvCxnSpPr>
              <p:spPr>
                <a:xfrm>
                  <a:off x="0" y="241300"/>
                  <a:ext cx="2574924" cy="1587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349" name="Shape 349"/>
                <p:cNvCxnSpPr/>
                <p:nvPr/>
              </p:nvCxnSpPr>
              <p:spPr>
                <a:xfrm>
                  <a:off x="0" y="306387"/>
                  <a:ext cx="2574924" cy="3174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350" name="Shape 350"/>
                <p:cNvCxnSpPr/>
                <p:nvPr/>
              </p:nvCxnSpPr>
              <p:spPr>
                <a:xfrm>
                  <a:off x="0" y="241300"/>
                  <a:ext cx="1587" cy="65086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351" name="Shape 351"/>
                <p:cNvCxnSpPr/>
                <p:nvPr/>
              </p:nvCxnSpPr>
              <p:spPr>
                <a:xfrm>
                  <a:off x="2239961" y="0"/>
                  <a:ext cx="334961" cy="241299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  <p:cxnSp>
              <p:nvCxnSpPr>
                <p:cNvPr id="352" name="Shape 352"/>
                <p:cNvCxnSpPr/>
                <p:nvPr/>
              </p:nvCxnSpPr>
              <p:spPr>
                <a:xfrm>
                  <a:off x="2574925" y="241300"/>
                  <a:ext cx="1587" cy="65086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53" name="Shape 353"/>
              <p:cNvSpPr txBox="1"/>
              <p:nvPr/>
            </p:nvSpPr>
            <p:spPr>
              <a:xfrm>
                <a:off x="357187" y="1220787"/>
                <a:ext cx="1874836" cy="304799"/>
              </a:xfrm>
              <a:prstGeom prst="rect">
                <a:avLst/>
              </a:prstGeom>
              <a:noFill/>
              <a:ln cap="rnd" cmpd="sng" w="12700">
                <a:solidFill>
                  <a:srgbClr val="618FFD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54" name="Shape 354"/>
              <p:cNvCxnSpPr/>
              <p:nvPr/>
            </p:nvCxnSpPr>
            <p:spPr>
              <a:xfrm>
                <a:off x="1763711" y="1373187"/>
                <a:ext cx="374649" cy="3174"/>
              </a:xfrm>
              <a:prstGeom prst="straightConnector1">
                <a:avLst/>
              </a:prstGeom>
              <a:noFill/>
              <a:ln cap="rnd" cmpd="sng" w="50800">
                <a:solidFill>
                  <a:srgbClr val="618FFD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sp>
          <p:nvSpPr>
            <p:cNvPr id="355" name="Shape 355"/>
            <p:cNvSpPr txBox="1"/>
            <p:nvPr/>
          </p:nvSpPr>
          <p:spPr>
            <a:xfrm flipH="1" rot="10800000">
              <a:off x="474662" y="1319212"/>
              <a:ext cx="203199" cy="31750"/>
            </a:xfrm>
            <a:prstGeom prst="rect">
              <a:avLst/>
            </a:prstGeom>
            <a:solidFill>
              <a:srgbClr val="000000"/>
            </a:solidFill>
            <a:ln cap="rnd" cmpd="sng" w="50800">
              <a:solidFill>
                <a:srgbClr val="000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Shape 356"/>
          <p:cNvSpPr txBox="1"/>
          <p:nvPr/>
        </p:nvSpPr>
        <p:spPr>
          <a:xfrm>
            <a:off x="2933700" y="1346200"/>
            <a:ext cx="2603499" cy="1181100"/>
          </a:xfrm>
          <a:prstGeom prst="rect">
            <a:avLst/>
          </a:prstGeom>
          <a:noFill/>
          <a:ln cap="rnd" cmpd="sng" w="76200">
            <a:solidFill>
              <a:srgbClr val="FF00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Incoming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E-Mail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2933700" y="2946400"/>
            <a:ext cx="2603499" cy="723900"/>
          </a:xfrm>
          <a:prstGeom prst="rect">
            <a:avLst/>
          </a:prstGeom>
          <a:noFill/>
          <a:ln cap="rnd" cmpd="sng" w="76200">
            <a:solidFill>
              <a:srgbClr val="FF00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Login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2933700" y="4660900"/>
            <a:ext cx="2603499" cy="723900"/>
          </a:xfrm>
          <a:prstGeom prst="rect">
            <a:avLst/>
          </a:prstGeom>
          <a:noFill/>
          <a:ln cap="rnd" cmpd="sng" w="76200">
            <a:solidFill>
              <a:srgbClr val="FF00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Web Server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6426200" y="1485900"/>
            <a:ext cx="1270000" cy="685799"/>
          </a:xfrm>
          <a:prstGeom prst="rect">
            <a:avLst/>
          </a:prstGeom>
          <a:noFill/>
          <a:ln cap="rnd" cmpd="sng" w="762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25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87300" y="838200"/>
            <a:ext cx="2717799" cy="138588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2933700" y="6286500"/>
            <a:ext cx="2603499" cy="1270000"/>
          </a:xfrm>
          <a:prstGeom prst="rect">
            <a:avLst/>
          </a:prstGeom>
          <a:noFill/>
          <a:ln cap="rnd" cmpd="sng" w="76200">
            <a:solidFill>
              <a:srgbClr val="FF00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Personal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00FF"/>
                </a:solidFill>
                <a:latin typeface="Cabin"/>
                <a:ea typeface="Cabin"/>
                <a:cs typeface="Cabin"/>
                <a:sym typeface="Cabin"/>
              </a:rPr>
              <a:t>Mail Box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6426200" y="2971800"/>
            <a:ext cx="1270000" cy="685799"/>
          </a:xfrm>
          <a:prstGeom prst="rect">
            <a:avLst/>
          </a:prstGeom>
          <a:noFill/>
          <a:ln cap="rnd" cmpd="sng" w="762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23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6426200" y="4025900"/>
            <a:ext cx="1270000" cy="685799"/>
          </a:xfrm>
          <a:prstGeom prst="rect">
            <a:avLst/>
          </a:prstGeom>
          <a:noFill/>
          <a:ln cap="rnd" cmpd="sng" w="762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80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6426200" y="4953000"/>
            <a:ext cx="1270000" cy="685799"/>
          </a:xfrm>
          <a:prstGeom prst="rect">
            <a:avLst/>
          </a:prstGeom>
          <a:noFill/>
          <a:ln cap="rnd" cmpd="sng" w="76200">
            <a:solidFill>
              <a:srgbClr val="E0666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E06666"/>
                </a:solidFill>
                <a:latin typeface="Cabin"/>
                <a:ea typeface="Cabin"/>
                <a:cs typeface="Cabin"/>
                <a:sym typeface="Cabin"/>
              </a:rPr>
              <a:t>443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6426200" y="6197600"/>
            <a:ext cx="1270000" cy="685799"/>
          </a:xfrm>
          <a:prstGeom prst="rect">
            <a:avLst/>
          </a:prstGeom>
          <a:noFill/>
          <a:ln cap="rnd" cmpd="sng" w="762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109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6426200" y="7226300"/>
            <a:ext cx="1270000" cy="685799"/>
          </a:xfrm>
          <a:prstGeom prst="rect">
            <a:avLst/>
          </a:prstGeom>
          <a:noFill/>
          <a:ln cap="rnd" cmpd="sng" w="76200">
            <a:solidFill>
              <a:srgbClr val="00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110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8077200" y="3911600"/>
            <a:ext cx="2997199" cy="660400"/>
          </a:xfrm>
          <a:prstGeom prst="rect">
            <a:avLst/>
          </a:prstGeom>
          <a:solidFill>
            <a:srgbClr val="000000"/>
          </a:solidFill>
          <a:ln cap="rnd" cmpd="sng" w="76200">
            <a:solidFill>
              <a:srgbClr val="FF7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b="0" i="0" lang="en-US" sz="3200" u="none" cap="none" strike="noStrike">
                <a:solidFill>
                  <a:srgbClr val="FF7F00"/>
                </a:solidFill>
                <a:latin typeface="Cabin"/>
                <a:ea typeface="Cabin"/>
                <a:cs typeface="Cabin"/>
                <a:sym typeface="Cabin"/>
              </a:rPr>
              <a:t>74.208.28.177</a:t>
            </a:r>
          </a:p>
        </p:txBody>
      </p:sp>
      <p:cxnSp>
        <p:nvCxnSpPr>
          <p:cNvPr id="368" name="Shape 368"/>
          <p:cNvCxnSpPr/>
          <p:nvPr/>
        </p:nvCxnSpPr>
        <p:spPr>
          <a:xfrm>
            <a:off x="7781925" y="3190875"/>
            <a:ext cx="5337175" cy="223837"/>
          </a:xfrm>
          <a:prstGeom prst="straightConnector1">
            <a:avLst/>
          </a:prstGeom>
          <a:noFill/>
          <a:ln cap="rnd" cmpd="sng" w="762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369" name="Shape 369"/>
          <p:cNvCxnSpPr/>
          <p:nvPr/>
        </p:nvCxnSpPr>
        <p:spPr>
          <a:xfrm flipH="1">
            <a:off x="7762874" y="1547812"/>
            <a:ext cx="4908550" cy="298450"/>
          </a:xfrm>
          <a:prstGeom prst="straightConnector1">
            <a:avLst/>
          </a:prstGeom>
          <a:noFill/>
          <a:ln cap="rnd" cmpd="sng" w="76200">
            <a:solidFill>
              <a:srgbClr val="FFFF00"/>
            </a:solidFill>
            <a:prstDash val="solid"/>
            <a:miter/>
            <a:headEnd len="med" w="med" type="stealth"/>
            <a:tailEnd len="med" w="med" type="stealth"/>
          </a:ln>
        </p:spPr>
      </p:cxnSp>
      <p:grpSp>
        <p:nvGrpSpPr>
          <p:cNvPr id="370" name="Shape 370"/>
          <p:cNvGrpSpPr/>
          <p:nvPr/>
        </p:nvGrpSpPr>
        <p:grpSpPr>
          <a:xfrm>
            <a:off x="12898436" y="4959350"/>
            <a:ext cx="2578099" cy="1854200"/>
            <a:chOff x="0" y="0"/>
            <a:chExt cx="2576512" cy="1854200"/>
          </a:xfrm>
        </p:grpSpPr>
        <p:grpSp>
          <p:nvGrpSpPr>
            <p:cNvPr id="371" name="Shape 371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72" name="Shape 372"/>
              <p:cNvGrpSpPr/>
              <p:nvPr/>
            </p:nvGrpSpPr>
            <p:grpSpPr>
              <a:xfrm>
                <a:off x="0" y="0"/>
                <a:ext cx="2576512" cy="1854200"/>
                <a:chOff x="0" y="0"/>
                <a:chExt cx="2576512" cy="1854200"/>
              </a:xfrm>
            </p:grpSpPr>
            <p:grpSp>
              <p:nvGrpSpPr>
                <p:cNvPr id="373" name="Shape 373"/>
                <p:cNvGrpSpPr/>
                <p:nvPr/>
              </p:nvGrpSpPr>
              <p:grpSpPr>
                <a:xfrm>
                  <a:off x="352425" y="0"/>
                  <a:ext cx="1878011" cy="1184275"/>
                  <a:chOff x="0" y="0"/>
                  <a:chExt cx="1878011" cy="1184275"/>
                </a:xfrm>
              </p:grpSpPr>
              <p:sp>
                <p:nvSpPr>
                  <p:cNvPr id="374" name="Shape 374"/>
                  <p:cNvSpPr txBox="1"/>
                  <p:nvPr/>
                </p:nvSpPr>
                <p:spPr>
                  <a:xfrm>
                    <a:off x="0" y="0"/>
                    <a:ext cx="1878011" cy="1184275"/>
                  </a:xfrm>
                  <a:prstGeom prst="rect">
                    <a:avLst/>
                  </a:prstGeom>
                  <a:solidFill>
                    <a:schemeClr val="accent1"/>
                  </a:solidFill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t" bIns="0" lIns="0" rIns="0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" name="Shape 375"/>
                  <p:cNvSpPr/>
                  <p:nvPr/>
                </p:nvSpPr>
                <p:spPr>
                  <a:xfrm>
                    <a:off x="149225" y="106361"/>
                    <a:ext cx="1576386" cy="973136"/>
                  </a:xfrm>
                  <a:prstGeom prst="roundRect">
                    <a:avLst>
                      <a:gd fmla="val 1490" name="adj"/>
                    </a:avLst>
                  </a:prstGeom>
                  <a:solidFill>
                    <a:srgbClr val="FFFFFF"/>
                  </a:solidFill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  <p:txBody>
                  <a:bodyPr anchorCtr="0" anchor="t" bIns="0" lIns="0" rIns="0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76" name="Shape 376"/>
                <p:cNvGrpSpPr/>
                <p:nvPr/>
              </p:nvGrpSpPr>
              <p:grpSpPr>
                <a:xfrm>
                  <a:off x="0" y="1543050"/>
                  <a:ext cx="2576512" cy="311150"/>
                  <a:chOff x="0" y="0"/>
                  <a:chExt cx="2576512" cy="309562"/>
                </a:xfrm>
              </p:grpSpPr>
              <p:cxnSp>
                <p:nvCxnSpPr>
                  <p:cNvPr id="377" name="Shape 377"/>
                  <p:cNvCxnSpPr/>
                  <p:nvPr/>
                </p:nvCxnSpPr>
                <p:spPr>
                  <a:xfrm flipH="1">
                    <a:off x="0" y="0"/>
                    <a:ext cx="341311" cy="241299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78" name="Shape 378"/>
                  <p:cNvCxnSpPr/>
                  <p:nvPr/>
                </p:nvCxnSpPr>
                <p:spPr>
                  <a:xfrm>
                    <a:off x="0" y="241300"/>
                    <a:ext cx="2574924" cy="1587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79" name="Shape 379"/>
                  <p:cNvCxnSpPr/>
                  <p:nvPr/>
                </p:nvCxnSpPr>
                <p:spPr>
                  <a:xfrm>
                    <a:off x="0" y="306387"/>
                    <a:ext cx="2574924" cy="3174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0" name="Shape 380"/>
                  <p:cNvCxnSpPr/>
                  <p:nvPr/>
                </p:nvCxnSpPr>
                <p:spPr>
                  <a:xfrm>
                    <a:off x="0" y="241300"/>
                    <a:ext cx="1587" cy="65086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1" name="Shape 381"/>
                  <p:cNvCxnSpPr/>
                  <p:nvPr/>
                </p:nvCxnSpPr>
                <p:spPr>
                  <a:xfrm>
                    <a:off x="2239961" y="0"/>
                    <a:ext cx="334961" cy="241299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2" name="Shape 382"/>
                  <p:cNvCxnSpPr/>
                  <p:nvPr/>
                </p:nvCxnSpPr>
                <p:spPr>
                  <a:xfrm>
                    <a:off x="2574925" y="241300"/>
                    <a:ext cx="1587" cy="65086"/>
                  </a:xfrm>
                  <a:prstGeom prst="straightConnector1">
                    <a:avLst/>
                  </a:prstGeom>
                  <a:noFill/>
                  <a:ln cap="rnd" cmpd="sng" w="12700">
                    <a:solidFill>
                      <a:srgbClr val="618FFD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</p:grpSp>
            <p:sp>
              <p:nvSpPr>
                <p:cNvPr id="383" name="Shape 383"/>
                <p:cNvSpPr txBox="1"/>
                <p:nvPr/>
              </p:nvSpPr>
              <p:spPr>
                <a:xfrm>
                  <a:off x="357187" y="1220787"/>
                  <a:ext cx="1874836" cy="304799"/>
                </a:xfrm>
                <a:prstGeom prst="rect">
                  <a:avLst/>
                </a:prstGeom>
                <a:noFill/>
                <a:ln cap="rnd" cmpd="sng" w="127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  <p:txBody>
                <a:bodyPr anchorCtr="0" anchor="t" bIns="0" lIns="0" rIns="0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84" name="Shape 384"/>
                <p:cNvCxnSpPr/>
                <p:nvPr/>
              </p:nvCxnSpPr>
              <p:spPr>
                <a:xfrm>
                  <a:off x="1763711" y="1373187"/>
                  <a:ext cx="374649" cy="3174"/>
                </a:xfrm>
                <a:prstGeom prst="straightConnector1">
                  <a:avLst/>
                </a:prstGeom>
                <a:noFill/>
                <a:ln cap="rnd" cmpd="sng" w="50800">
                  <a:solidFill>
                    <a:srgbClr val="618FFD"/>
                  </a:solidFill>
                  <a:prstDash val="solid"/>
                  <a:miter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85" name="Shape 385"/>
              <p:cNvSpPr txBox="1"/>
              <p:nvPr/>
            </p:nvSpPr>
            <p:spPr>
              <a:xfrm flipH="1" rot="10800000">
                <a:off x="474662" y="1319212"/>
                <a:ext cx="203199" cy="31750"/>
              </a:xfrm>
              <a:prstGeom prst="rect">
                <a:avLst/>
              </a:prstGeom>
              <a:solidFill>
                <a:srgbClr val="000000"/>
              </a:solidFill>
              <a:ln cap="rnd" cmpd="sng" w="50800">
                <a:solidFill>
                  <a:srgbClr val="000000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86" name="Shape 3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4212" y="158750"/>
              <a:ext cx="12064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Shape 387"/>
          <p:cNvSpPr txBox="1"/>
          <p:nvPr/>
        </p:nvSpPr>
        <p:spPr>
          <a:xfrm>
            <a:off x="13360400" y="2832100"/>
            <a:ext cx="1701799" cy="10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b="0" i="0" lang="en-US" sz="2600" u="none" cap="none" strike="noStrike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rPr>
              <a:t>blah blah blah blah</a:t>
            </a:r>
          </a:p>
        </p:txBody>
      </p:sp>
      <p:cxnSp>
        <p:nvCxnSpPr>
          <p:cNvPr id="388" name="Shape 388"/>
          <p:cNvCxnSpPr/>
          <p:nvPr/>
        </p:nvCxnSpPr>
        <p:spPr>
          <a:xfrm>
            <a:off x="7800975" y="5373687"/>
            <a:ext cx="5356225" cy="168274"/>
          </a:xfrm>
          <a:prstGeom prst="straightConnector1">
            <a:avLst/>
          </a:prstGeom>
          <a:noFill/>
          <a:ln cap="rnd" cmpd="sng" w="76200">
            <a:solidFill>
              <a:srgbClr val="E06666"/>
            </a:solidFill>
            <a:prstDash val="solid"/>
            <a:miter/>
            <a:headEnd len="med" w="med" type="stealth"/>
            <a:tailEnd len="med" w="med" type="none"/>
          </a:ln>
        </p:spPr>
      </p:cxnSp>
      <p:cxnSp>
        <p:nvCxnSpPr>
          <p:cNvPr id="389" name="Shape 389"/>
          <p:cNvCxnSpPr/>
          <p:nvPr/>
        </p:nvCxnSpPr>
        <p:spPr>
          <a:xfrm flipH="1" rot="10800000">
            <a:off x="7781925" y="5691186"/>
            <a:ext cx="5375274" cy="858836"/>
          </a:xfrm>
          <a:prstGeom prst="straightConnector1">
            <a:avLst/>
          </a:prstGeom>
          <a:noFill/>
          <a:ln cap="rnd" cmpd="sng" w="76200">
            <a:solidFill>
              <a:srgbClr val="FFFF00"/>
            </a:solidFill>
            <a:prstDash val="solid"/>
            <a:miter/>
            <a:headEnd len="med" w="med" type="stealth"/>
            <a:tailEnd len="med" w="med" type="none"/>
          </a:ln>
        </p:spPr>
      </p:cxnSp>
      <p:sp>
        <p:nvSpPr>
          <p:cNvPr id="390" name="Shape 390"/>
          <p:cNvSpPr txBox="1"/>
          <p:nvPr/>
        </p:nvSpPr>
        <p:spPr>
          <a:xfrm>
            <a:off x="9382125" y="6972300"/>
            <a:ext cx="5549899" cy="16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b="0" i="0" lang="en-US" sz="3600" u="none" cap="none" strike="noStrike">
                <a:solidFill>
                  <a:srgbClr val="E06666"/>
                </a:solidFill>
                <a:latin typeface="Cabin"/>
                <a:ea typeface="Cabin"/>
                <a:cs typeface="Cabin"/>
                <a:sym typeface="Cabin"/>
              </a:rPr>
              <a:t>Please connect me to the web server (port 80) on</a:t>
            </a:r>
            <a:r>
              <a:rPr b="0" i="0" lang="en-US" sz="36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0" i="0" lang="en-US" sz="3600" u="sng" cap="none" strike="noStrike">
                <a:solidFill>
                  <a:srgbClr val="00FFFF"/>
                </a:solidFill>
                <a:latin typeface="Cabin"/>
                <a:ea typeface="Cabin"/>
                <a:cs typeface="Cabin"/>
                <a:sym typeface="Cabin"/>
                <a:hlinkClick r:id="rId6"/>
              </a:rPr>
              <a:t>http://www.dr-chuck.com</a:t>
            </a:r>
            <a:r>
              <a:rPr b="0" i="0" lang="en-US" sz="36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1008100" y="8445500"/>
            <a:ext cx="8562900" cy="469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Clipart: </a:t>
            </a:r>
            <a:r>
              <a:rPr b="0" i="0" lang="en-US" sz="2500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http://www.clker.com/search/networksym/1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tle &amp; Bullets copy 3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0000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itle &amp; Bullets - 2 Column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00FF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AA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919191"/>
      </a:accent1>
      <a:accent2>
        <a:srgbClr val="333399"/>
      </a:accent2>
      <a:accent3>
        <a:srgbClr val="AAAAAA"/>
      </a:accent3>
      <a:accent4>
        <a:srgbClr val="DADADA"/>
      </a:accent4>
      <a:accent5>
        <a:srgbClr val="C7C7C7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1_Title &amp; Bullets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itle &amp; Bullets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00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AA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